
<file path=[Content_Types].xml><?xml version="1.0" encoding="utf-8"?>
<Types xmlns="http://schemas.openxmlformats.org/package/2006/content-types">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9"/>
  </p:notesMasterIdLst>
  <p:sldIdLst>
    <p:sldId id="256" r:id="rId2"/>
    <p:sldId id="257" r:id="rId3"/>
    <p:sldId id="258" r:id="rId4"/>
    <p:sldId id="259" r:id="rId5"/>
    <p:sldId id="260" r:id="rId6"/>
    <p:sldId id="261" r:id="rId7"/>
    <p:sldId id="262" r:id="rId8"/>
  </p:sldIdLst>
  <p:sldSz cx="12192000" cy="6858000"/>
  <p:notesSz cx="6858000" cy="9144000"/>
  <p:embeddedFontLst>
    <p:embeddedFont>
      <p:font typeface="Montserrat Medium" panose="020B0604020202020204" charset="0"/>
      <p:regular r:id="rId10"/>
      <p:bold r:id="rId11"/>
      <p:italic r:id="rId12"/>
      <p:boldItalic r:id="rId13"/>
    </p:embeddedFont>
    <p:embeddedFont>
      <p:font typeface="Calibri" panose="020F0502020204030204" pitchFamily="34" charset="0"/>
      <p:regular r:id="rId14"/>
      <p:bold r:id="rId15"/>
      <p:italic r:id="rId16"/>
      <p:boldItalic r:id="rId17"/>
    </p:embeddedFont>
    <p:embeddedFont>
      <p:font typeface="Arial Narrow" panose="020B0606020202030204" pitchFamily="34" charset="0"/>
      <p:regular r:id="rId18"/>
      <p:bold r:id="rId19"/>
      <p:italic r:id="rId20"/>
      <p:boldItalic r:id="rId2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6" roundtripDataSignature="AMtx7mit8Zg/vyv0mhNWmIVLbTSVu3hlm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ADBC144D-8F7B-48A7-86A1-F2F6177350FD}">
  <a:tblStyle styleId="{ADBC144D-8F7B-48A7-86A1-F2F6177350FD}" styleName="Table_0">
    <a:wholeTbl>
      <a:tcTxStyle b="off" i="off">
        <a:font>
          <a:latin typeface="Arial"/>
          <a:ea typeface="Arial"/>
          <a:cs typeface="Arial"/>
        </a:font>
        <a:schemeClr val="dk1"/>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25400" cap="flat" cmpd="sng">
              <a:solidFill>
                <a:schemeClr val="dk1"/>
              </a:solidFill>
              <a:prstDash val="solid"/>
              <a:round/>
              <a:headEnd type="none" w="sm" len="sm"/>
              <a:tailEnd type="none" w="sm" len="sm"/>
            </a:ln>
          </a:top>
          <a:bottom>
            <a:ln w="25400" cap="flat" cmpd="sng">
              <a:solidFill>
                <a:schemeClr val="dk1"/>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chemeClr val="lt1"/>
          </a:solidFill>
        </a:fill>
      </a:tcStyle>
    </a:wholeTbl>
    <a:band1H>
      <a:tcTxStyle b="off" i="off"/>
      <a:tcStyle>
        <a:tcBdr/>
        <a:fill>
          <a:solidFill>
            <a:srgbClr val="E6E6E6"/>
          </a:solidFill>
        </a:fill>
      </a:tcStyle>
    </a:band1H>
    <a:band2H>
      <a:tcTxStyle b="off" i="off"/>
      <a:tcStyle>
        <a:tcBdr/>
      </a:tcStyle>
    </a:band2H>
    <a:band1V>
      <a:tcTxStyle b="off" i="off"/>
      <a:tcStyle>
        <a:tcBdr/>
        <a:fill>
          <a:solidFill>
            <a:srgbClr val="E6E6E6"/>
          </a:solidFill>
        </a:fill>
      </a:tcStyle>
    </a:band1V>
    <a:band2V>
      <a:tcTxStyle b="off" i="off"/>
      <a:tcStyle>
        <a:tcBdr/>
      </a:tcStyle>
    </a:band2V>
    <a:lastCol>
      <a:tcTxStyle b="on" i="off">
        <a:font>
          <a:latin typeface="Arial"/>
          <a:ea typeface="Arial"/>
          <a:cs typeface="Arial"/>
        </a:font>
        <a:schemeClr val="lt1"/>
      </a:tcTxStyle>
      <a:tcStyle>
        <a:tcBdr/>
        <a:fill>
          <a:solidFill>
            <a:schemeClr val="accent1"/>
          </a:solidFill>
        </a:fill>
      </a:tcStyle>
    </a:lastCol>
    <a:firstCol>
      <a:tcTxStyle b="on" i="off">
        <a:font>
          <a:latin typeface="Arial"/>
          <a:ea typeface="Arial"/>
          <a:cs typeface="Arial"/>
        </a:font>
        <a:schemeClr val="lt1"/>
      </a:tcTxStyle>
      <a:tcStyle>
        <a:tcBdr/>
        <a:fill>
          <a:solidFill>
            <a:schemeClr val="accent1"/>
          </a:solidFill>
        </a:fill>
      </a:tcStyle>
    </a:firstCol>
    <a:lastRow>
      <a:tcTxStyle b="on" i="off"/>
      <a:tcStyle>
        <a:tcBdr>
          <a:top>
            <a:ln w="50800" cap="flat" cmpd="sng">
              <a:solidFill>
                <a:schemeClr val="dk1"/>
              </a:solidFill>
              <a:prstDash val="solid"/>
              <a:round/>
              <a:headEnd type="none" w="sm" len="sm"/>
              <a:tailEnd type="none" w="sm" len="sm"/>
            </a:ln>
          </a:top>
        </a:tcBdr>
        <a:fill>
          <a:solidFill>
            <a:schemeClr val="lt1"/>
          </a:solidFill>
        </a:fill>
      </a:tcStyle>
    </a:lastRow>
    <a:seCell>
      <a:tcTxStyle b="on" i="off">
        <a:font>
          <a:latin typeface="Arial"/>
          <a:ea typeface="Arial"/>
          <a:cs typeface="Arial"/>
        </a:font>
        <a:schemeClr val="dk1"/>
      </a:tcTxStyle>
      <a:tcStyle>
        <a:tcBdr/>
      </a:tcStyle>
    </a:seCell>
    <a:swCell>
      <a:tcTxStyle b="on" i="off">
        <a:font>
          <a:latin typeface="Arial"/>
          <a:ea typeface="Arial"/>
          <a:cs typeface="Arial"/>
        </a:font>
        <a:schemeClr val="dk1"/>
      </a:tcTxStyle>
      <a:tcStyle>
        <a:tcBdr/>
      </a:tcStyle>
    </a:swCell>
    <a:firstRow>
      <a:tcTxStyle b="on" i="off">
        <a:font>
          <a:latin typeface="Arial"/>
          <a:ea typeface="Arial"/>
          <a:cs typeface="Arial"/>
        </a:font>
        <a:schemeClr val="lt1"/>
      </a:tcTxStyle>
      <a:tcStyle>
        <a:tcBdr>
          <a:bottom>
            <a:ln w="25400" cap="flat" cmpd="sng">
              <a:solidFill>
                <a:schemeClr val="dk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100" d="100"/>
          <a:sy n="100" d="100"/>
        </p:scale>
        <p:origin x="-144" y="-66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4.fntdata"/><Relationship Id="rId18" Type="http://schemas.openxmlformats.org/officeDocument/2006/relationships/font" Target="fonts/font9.fntdata"/><Relationship Id="rId26" Type="http://customschemas.google.com/relationships/presentationmetadata" Target="metadata"/><Relationship Id="rId3" Type="http://schemas.openxmlformats.org/officeDocument/2006/relationships/slide" Target="slides/slide2.xml"/><Relationship Id="rId21" Type="http://schemas.openxmlformats.org/officeDocument/2006/relationships/font" Target="fonts/font12.fntdata"/><Relationship Id="rId7" Type="http://schemas.openxmlformats.org/officeDocument/2006/relationships/slide" Target="slides/slide6.xml"/><Relationship Id="rId12" Type="http://schemas.openxmlformats.org/officeDocument/2006/relationships/font" Target="fonts/font3.fntdata"/><Relationship Id="rId17" Type="http://schemas.openxmlformats.org/officeDocument/2006/relationships/font" Target="fonts/font8.fntdata"/><Relationship Id="rId2" Type="http://schemas.openxmlformats.org/officeDocument/2006/relationships/slide" Target="slides/slide1.xml"/><Relationship Id="rId16" Type="http://schemas.openxmlformats.org/officeDocument/2006/relationships/font" Target="fonts/font7.fntdata"/><Relationship Id="rId20" Type="http://schemas.openxmlformats.org/officeDocument/2006/relationships/font" Target="fonts/font11.fntdata"/><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2.fntdata"/><Relationship Id="rId5" Type="http://schemas.openxmlformats.org/officeDocument/2006/relationships/slide" Target="slides/slide4.xml"/><Relationship Id="rId15" Type="http://schemas.openxmlformats.org/officeDocument/2006/relationships/font" Target="fonts/font6.fntdata"/><Relationship Id="rId28" Type="http://schemas.openxmlformats.org/officeDocument/2006/relationships/viewProps" Target="viewProps.xml"/><Relationship Id="rId10" Type="http://schemas.openxmlformats.org/officeDocument/2006/relationships/font" Target="fonts/font1.fntdata"/><Relationship Id="rId19" Type="http://schemas.openxmlformats.org/officeDocument/2006/relationships/font" Target="fonts/font10.fntdata"/><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font" Target="fonts/font5.fntdata"/><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245872193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7" name="Google Shape;77;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Char char="●"/>
            </a:pPr>
            <a:r>
              <a:rPr lang="en-US" dirty="0"/>
              <a:t>*modified</a:t>
            </a:r>
            <a:endParaRPr dirty="0"/>
          </a:p>
        </p:txBody>
      </p:sp>
    </p:spTree>
    <p:extLst>
      <p:ext uri="{BB962C8B-B14F-4D97-AF65-F5344CB8AC3E}">
        <p14:creationId xmlns:p14="http://schemas.microsoft.com/office/powerpoint/2010/main" val="29132234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2" name="Google Shape;82;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Char char="●"/>
            </a:pPr>
            <a:r>
              <a:rPr lang="en-US"/>
              <a:t>*modified</a:t>
            </a:r>
            <a:endParaRPr/>
          </a:p>
        </p:txBody>
      </p:sp>
    </p:spTree>
    <p:extLst>
      <p:ext uri="{BB962C8B-B14F-4D97-AF65-F5344CB8AC3E}">
        <p14:creationId xmlns:p14="http://schemas.microsoft.com/office/powerpoint/2010/main" val="18837830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7" name="Google Shape;87;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Char char="●"/>
            </a:pPr>
            <a:r>
              <a:rPr lang="en-US"/>
              <a:t>*modified</a:t>
            </a:r>
            <a:endParaRPr/>
          </a:p>
        </p:txBody>
      </p:sp>
    </p:spTree>
    <p:extLst>
      <p:ext uri="{BB962C8B-B14F-4D97-AF65-F5344CB8AC3E}">
        <p14:creationId xmlns:p14="http://schemas.microsoft.com/office/powerpoint/2010/main" val="39957157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92" name="Google Shape;9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6174199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97" name="Google Shape;97;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653222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0" name="Google Shape;120;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358741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25" name="Google Shape;125;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4628714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1"/>
        <p:cNvGrpSpPr/>
        <p:nvPr/>
      </p:nvGrpSpPr>
      <p:grpSpPr>
        <a:xfrm>
          <a:off x="0" y="0"/>
          <a:ext cx="0" cy="0"/>
          <a:chOff x="0" y="0"/>
          <a:chExt cx="0" cy="0"/>
        </a:xfrm>
      </p:grpSpPr>
      <p:sp>
        <p:nvSpPr>
          <p:cNvPr id="12" name="Google Shape;12;p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 name="Google Shape;13;p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 name="Google Shape;14;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 name="Google Shape;15;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 name="Google Shape;16;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7" name="Google Shape;17;p9"/>
          <p:cNvSpPr txBox="1"/>
          <p:nvPr/>
        </p:nvSpPr>
        <p:spPr>
          <a:xfrm>
            <a:off x="4666593" y="6356350"/>
            <a:ext cx="2858814"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lt2"/>
                </a:solidFill>
                <a:latin typeface="Calibri"/>
                <a:ea typeface="Calibri"/>
                <a:cs typeface="Calibri"/>
                <a:sym typeface="Calibri"/>
              </a:rPr>
              <a:t>IRB Presentation</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69"/>
        <p:cNvGrpSpPr/>
        <p:nvPr/>
      </p:nvGrpSpPr>
      <p:grpSpPr>
        <a:xfrm>
          <a:off x="0" y="0"/>
          <a:ext cx="0" cy="0"/>
          <a:chOff x="0" y="0"/>
          <a:chExt cx="0" cy="0"/>
        </a:xfrm>
      </p:grpSpPr>
      <p:sp>
        <p:nvSpPr>
          <p:cNvPr id="70" name="Google Shape;70;p18"/>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18"/>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2" name="Google Shape;72;p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4" name="Google Shape;74;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8"/>
        <p:cNvGrpSpPr/>
        <p:nvPr/>
      </p:nvGrpSpPr>
      <p:grpSpPr>
        <a:xfrm>
          <a:off x="0" y="0"/>
          <a:ext cx="0" cy="0"/>
          <a:chOff x="0" y="0"/>
          <a:chExt cx="0" cy="0"/>
        </a:xfrm>
      </p:grpSpPr>
      <p:sp>
        <p:nvSpPr>
          <p:cNvPr id="19" name="Google Shape;19;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2"/>
        <p:cNvGrpSpPr/>
        <p:nvPr/>
      </p:nvGrpSpPr>
      <p:grpSpPr>
        <a:xfrm>
          <a:off x="0" y="0"/>
          <a:ext cx="0" cy="0"/>
          <a:chOff x="0" y="0"/>
          <a:chExt cx="0" cy="0"/>
        </a:xfrm>
      </p:grpSpPr>
      <p:sp>
        <p:nvSpPr>
          <p:cNvPr id="23" name="Google Shape;23;p11"/>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 name="Google Shape;24;p11"/>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25" name="Google Shape;25;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8"/>
        <p:cNvGrpSpPr/>
        <p:nvPr/>
      </p:nvGrpSpPr>
      <p:grpSpPr>
        <a:xfrm>
          <a:off x="0" y="0"/>
          <a:ext cx="0" cy="0"/>
          <a:chOff x="0" y="0"/>
          <a:chExt cx="0" cy="0"/>
        </a:xfrm>
      </p:grpSpPr>
      <p:sp>
        <p:nvSpPr>
          <p:cNvPr id="29" name="Google Shape;29;p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12"/>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 name="Google Shape;31;p12"/>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 name="Google Shape;33;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35"/>
        <p:cNvGrpSpPr/>
        <p:nvPr/>
      </p:nvGrpSpPr>
      <p:grpSpPr>
        <a:xfrm>
          <a:off x="0" y="0"/>
          <a:ext cx="0" cy="0"/>
          <a:chOff x="0" y="0"/>
          <a:chExt cx="0" cy="0"/>
        </a:xfrm>
      </p:grpSpPr>
      <p:sp>
        <p:nvSpPr>
          <p:cNvPr id="36" name="Google Shape;36;p13"/>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 name="Google Shape;37;p13"/>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38" name="Google Shape;38;p13"/>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 name="Google Shape;39;p13"/>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0" name="Google Shape;40;p13"/>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4"/>
        <p:cNvGrpSpPr/>
        <p:nvPr/>
      </p:nvGrpSpPr>
      <p:grpSpPr>
        <a:xfrm>
          <a:off x="0" y="0"/>
          <a:ext cx="0" cy="0"/>
          <a:chOff x="0" y="0"/>
          <a:chExt cx="0" cy="0"/>
        </a:xfrm>
      </p:grpSpPr>
      <p:sp>
        <p:nvSpPr>
          <p:cNvPr id="45" name="Google Shape;45;p1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6" name="Google Shape;46;p1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1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49"/>
        <p:cNvGrpSpPr/>
        <p:nvPr/>
      </p:nvGrpSpPr>
      <p:grpSpPr>
        <a:xfrm>
          <a:off x="0" y="0"/>
          <a:ext cx="0" cy="0"/>
          <a:chOff x="0" y="0"/>
          <a:chExt cx="0" cy="0"/>
        </a:xfrm>
      </p:grpSpPr>
      <p:sp>
        <p:nvSpPr>
          <p:cNvPr id="50" name="Google Shape;50;p15"/>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15"/>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2" name="Google Shape;52;p15"/>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3" name="Google Shape;53;p1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1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1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56"/>
        <p:cNvGrpSpPr/>
        <p:nvPr/>
      </p:nvGrpSpPr>
      <p:grpSpPr>
        <a:xfrm>
          <a:off x="0" y="0"/>
          <a:ext cx="0" cy="0"/>
          <a:chOff x="0" y="0"/>
          <a:chExt cx="0" cy="0"/>
        </a:xfrm>
      </p:grpSpPr>
      <p:sp>
        <p:nvSpPr>
          <p:cNvPr id="57" name="Google Shape;57;p16"/>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8" name="Google Shape;58;p16"/>
          <p:cNvSpPr>
            <a:spLocks noGrp="1"/>
          </p:cNvSpPr>
          <p:nvPr>
            <p:ph type="pic" idx="2"/>
          </p:nvPr>
        </p:nvSpPr>
        <p:spPr>
          <a:xfrm>
            <a:off x="5183188" y="987425"/>
            <a:ext cx="6172200" cy="4873625"/>
          </a:xfrm>
          <a:prstGeom prst="rect">
            <a:avLst/>
          </a:prstGeom>
          <a:noFill/>
          <a:ln>
            <a:noFill/>
          </a:ln>
        </p:spPr>
      </p:sp>
      <p:sp>
        <p:nvSpPr>
          <p:cNvPr id="59" name="Google Shape;59;p16"/>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0" name="Google Shape;60;p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2" name="Google Shape;62;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3"/>
        <p:cNvGrpSpPr/>
        <p:nvPr/>
      </p:nvGrpSpPr>
      <p:grpSpPr>
        <a:xfrm>
          <a:off x="0" y="0"/>
          <a:ext cx="0" cy="0"/>
          <a:chOff x="0" y="0"/>
          <a:chExt cx="0" cy="0"/>
        </a:xfrm>
      </p:grpSpPr>
      <p:sp>
        <p:nvSpPr>
          <p:cNvPr id="64" name="Google Shape;64;p1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5" name="Google Shape;65;p17"/>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6" name="Google Shape;66;p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8" name="Google Shape;68;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 name="Google Shape;7;p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323F4F"/>
        </a:solidFill>
        <a:effectLst/>
      </p:bgPr>
    </p:bg>
    <p:spTree>
      <p:nvGrpSpPr>
        <p:cNvPr id="1" name="Shape 78"/>
        <p:cNvGrpSpPr/>
        <p:nvPr/>
      </p:nvGrpSpPr>
      <p:grpSpPr>
        <a:xfrm>
          <a:off x="0" y="0"/>
          <a:ext cx="0" cy="0"/>
          <a:chOff x="0" y="0"/>
          <a:chExt cx="0" cy="0"/>
        </a:xfrm>
      </p:grpSpPr>
      <p:graphicFrame>
        <p:nvGraphicFramePr>
          <p:cNvPr id="79" name="Google Shape;79;p1"/>
          <p:cNvGraphicFramePr/>
          <p:nvPr>
            <p:extLst>
              <p:ext uri="{D42A27DB-BD31-4B8C-83A1-F6EECF244321}">
                <p14:modId xmlns:p14="http://schemas.microsoft.com/office/powerpoint/2010/main" val="1359645375"/>
              </p:ext>
            </p:extLst>
          </p:nvPr>
        </p:nvGraphicFramePr>
        <p:xfrm>
          <a:off x="331786" y="385764"/>
          <a:ext cx="11426825" cy="5830398"/>
        </p:xfrm>
        <a:graphic>
          <a:graphicData uri="http://schemas.openxmlformats.org/drawingml/2006/table">
            <a:tbl>
              <a:tblPr firstRow="1" bandRow="1">
                <a:noFill/>
                <a:tableStyleId>{ADBC144D-8F7B-48A7-86A1-F2F6177350FD}</a:tableStyleId>
              </a:tblPr>
              <a:tblGrid>
                <a:gridCol w="3368675"/>
                <a:gridCol w="642925"/>
                <a:gridCol w="2357450"/>
                <a:gridCol w="1085850"/>
                <a:gridCol w="242875"/>
                <a:gridCol w="414350"/>
                <a:gridCol w="3314700"/>
              </a:tblGrid>
              <a:tr h="730859">
                <a:tc gridSpan="7">
                  <a:txBody>
                    <a:bodyPr/>
                    <a:lstStyle/>
                    <a:p>
                      <a:pPr marL="0" marR="0" lvl="0" indent="0" algn="l" rtl="0">
                        <a:lnSpc>
                          <a:spcPct val="100000"/>
                        </a:lnSpc>
                        <a:spcBef>
                          <a:spcPts val="0"/>
                        </a:spcBef>
                        <a:spcAft>
                          <a:spcPts val="0"/>
                        </a:spcAft>
                        <a:buClr>
                          <a:srgbClr val="000000"/>
                        </a:buClr>
                        <a:buSzPts val="2000"/>
                        <a:buFont typeface="Arial"/>
                        <a:buNone/>
                      </a:pPr>
                      <a:r>
                        <a:rPr lang="en-US" sz="2000" u="none" strike="noStrike" cap="none" dirty="0">
                          <a:solidFill>
                            <a:schemeClr val="dk1"/>
                          </a:solidFill>
                        </a:rPr>
                        <a:t>Study Title: </a:t>
                      </a:r>
                      <a:r>
                        <a:rPr lang="en-IN" sz="1600" b="1" dirty="0" smtClean="0">
                          <a:solidFill>
                            <a:schemeClr val="tx1"/>
                          </a:solidFill>
                          <a:latin typeface="+mn-lt"/>
                          <a:cs typeface="Times New Roman" panose="02020603050405020304" pitchFamily="18" charset="0"/>
                        </a:rPr>
                        <a:t>Comparative Evaluation of FAPI PET-CT, CECT, and Diagnostic Laparoscopy for Detection of Peritoneal Metastases in Newly Diagnosed Gastric Carcinoma: Impact on PCI Scoring and Treatment Strategy</a:t>
                      </a:r>
                      <a:endParaRPr sz="1600" b="1" u="none" strike="noStrike" cap="none" dirty="0">
                        <a:solidFill>
                          <a:schemeClr val="tx1"/>
                        </a:solidFill>
                        <a:latin typeface="+mn-lt"/>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0CECE"/>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773723">
                <a:tc>
                  <a:txBody>
                    <a:bodyPr/>
                    <a:lstStyle/>
                    <a:p>
                      <a:pPr marL="0" marR="0" lvl="0" indent="0" algn="l" rtl="0">
                        <a:lnSpc>
                          <a:spcPct val="100000"/>
                        </a:lnSpc>
                        <a:spcBef>
                          <a:spcPts val="0"/>
                        </a:spcBef>
                        <a:spcAft>
                          <a:spcPts val="0"/>
                        </a:spcAft>
                        <a:buClr>
                          <a:srgbClr val="000000"/>
                        </a:buClr>
                        <a:buSzPts val="1600"/>
                        <a:buFont typeface="Arial"/>
                        <a:buNone/>
                      </a:pPr>
                      <a:r>
                        <a:rPr lang="en-US" sz="1600" b="1" u="none" strike="noStrike" cap="none"/>
                        <a:t>Name of Principal Investigator:</a:t>
                      </a:r>
                      <a:endParaRPr sz="16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gridSpan="2">
                  <a:txBody>
                    <a:bodyPr/>
                    <a:lstStyle/>
                    <a:p>
                      <a:pPr marL="0" marR="0" lvl="0" indent="0" algn="l" rtl="0">
                        <a:lnSpc>
                          <a:spcPct val="100000"/>
                        </a:lnSpc>
                        <a:spcBef>
                          <a:spcPts val="0"/>
                        </a:spcBef>
                        <a:spcAft>
                          <a:spcPts val="0"/>
                        </a:spcAft>
                        <a:buClr>
                          <a:srgbClr val="000000"/>
                        </a:buClr>
                        <a:buSzPts val="1600"/>
                        <a:buFont typeface="Arial"/>
                        <a:buNone/>
                      </a:pPr>
                      <a:r>
                        <a:rPr lang="en-US" sz="1600" u="none" strike="noStrike" cap="none" dirty="0"/>
                        <a:t>Dr. </a:t>
                      </a:r>
                      <a:r>
                        <a:rPr lang="en-US" sz="1600" u="none" strike="noStrike" cap="none" dirty="0" err="1"/>
                        <a:t>Anirban</a:t>
                      </a:r>
                      <a:r>
                        <a:rPr lang="en-US" sz="1600" u="none" strike="noStrike" cap="none" dirty="0"/>
                        <a:t> Mukherjee</a:t>
                      </a:r>
                      <a:endParaRPr sz="1600" u="none" strike="noStrike" cap="none"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1600"/>
                        <a:buFont typeface="Arial"/>
                        <a:buNone/>
                      </a:pPr>
                      <a:r>
                        <a:rPr lang="en-US" sz="1600" b="1" u="none" strike="noStrike" cap="none" dirty="0"/>
                        <a:t>Department</a:t>
                      </a:r>
                      <a:endParaRPr sz="1600" b="1" u="none" strike="noStrike" cap="none"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dirty="0"/>
                        <a:t>Nuclear </a:t>
                      </a:r>
                      <a:r>
                        <a:rPr lang="en-US" sz="1400" u="none" strike="noStrike" cap="none" dirty="0" smtClean="0"/>
                        <a:t>Medicine, Radiology,</a:t>
                      </a:r>
                      <a:r>
                        <a:rPr lang="en-US" sz="1400" u="none" strike="noStrike" cap="none" baseline="0" dirty="0" smtClean="0"/>
                        <a:t> </a:t>
                      </a:r>
                      <a:r>
                        <a:rPr lang="en-US" sz="1400" u="none" strike="noStrike" cap="none" dirty="0" smtClean="0"/>
                        <a:t>GI-HPB Surgery</a:t>
                      </a:r>
                      <a:endParaRPr sz="1400" u="none" strike="noStrike" cap="none"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r>
              <a:tr h="1735546">
                <a:tc>
                  <a:txBody>
                    <a:bodyPr/>
                    <a:lstStyle/>
                    <a:p>
                      <a:pPr marL="0" marR="0" lvl="0" indent="0" algn="l" rtl="0">
                        <a:lnSpc>
                          <a:spcPct val="100000"/>
                        </a:lnSpc>
                        <a:spcBef>
                          <a:spcPts val="0"/>
                        </a:spcBef>
                        <a:spcAft>
                          <a:spcPts val="0"/>
                        </a:spcAft>
                        <a:buClr>
                          <a:srgbClr val="000000"/>
                        </a:buClr>
                        <a:buSzPts val="1600"/>
                        <a:buFont typeface="Arial"/>
                        <a:buNone/>
                      </a:pPr>
                      <a:r>
                        <a:rPr lang="en-US" sz="1600" b="1" u="none" strike="noStrike" cap="none"/>
                        <a:t>Name of Co-investigators:</a:t>
                      </a:r>
                      <a:endParaRPr sz="1600" b="1"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gridSpan="6">
                  <a:txBody>
                    <a:bodyPr/>
                    <a:lstStyle/>
                    <a:p>
                      <a:pPr marL="285750" indent="-285750" algn="just">
                        <a:buFont typeface="Arial" panose="020B0604020202020204" pitchFamily="34" charset="0"/>
                        <a:buChar char="•"/>
                      </a:pPr>
                      <a:r>
                        <a:rPr lang="en-US" sz="1600" u="none" strike="noStrike" cap="none" dirty="0"/>
                        <a:t>Dr. Shrey </a:t>
                      </a:r>
                      <a:r>
                        <a:rPr lang="en-US" sz="1600" u="none" strike="noStrike" cap="none" dirty="0" smtClean="0"/>
                        <a:t>Aryan</a:t>
                      </a:r>
                    </a:p>
                    <a:p>
                      <a:pPr marL="285750" indent="-285750" algn="just">
                        <a:buFont typeface="Arial" panose="020B0604020202020204" pitchFamily="34" charset="0"/>
                        <a:buChar char="•"/>
                      </a:pPr>
                      <a:r>
                        <a:rPr lang="en-US" sz="1600" u="none" strike="noStrike" cap="none" dirty="0" smtClean="0"/>
                        <a:t>Dr</a:t>
                      </a:r>
                      <a:r>
                        <a:rPr lang="en-US" sz="1600" u="none" strike="noStrike" cap="none" dirty="0"/>
                        <a:t>. </a:t>
                      </a:r>
                      <a:r>
                        <a:rPr lang="en-US" sz="1600" u="none" strike="noStrike" cap="none" dirty="0" err="1"/>
                        <a:t>Soumendranath</a:t>
                      </a:r>
                      <a:r>
                        <a:rPr lang="en-US" sz="1600" u="none" strike="noStrike" cap="none" dirty="0"/>
                        <a:t> </a:t>
                      </a:r>
                      <a:r>
                        <a:rPr lang="en-US" sz="1600" u="none" strike="noStrike" cap="none" dirty="0" smtClean="0"/>
                        <a:t>Ray</a:t>
                      </a:r>
                    </a:p>
                    <a:p>
                      <a:pPr marL="285750" indent="-285750" algn="just">
                        <a:buFont typeface="Arial" panose="020B0604020202020204" pitchFamily="34" charset="0"/>
                        <a:buChar char="•"/>
                      </a:pPr>
                      <a:r>
                        <a:rPr lang="en-US" sz="1600" dirty="0" smtClean="0">
                          <a:latin typeface="+mn-lt"/>
                          <a:cs typeface="Times New Roman" panose="02020603050405020304" pitchFamily="18" charset="0"/>
                        </a:rPr>
                        <a:t>Dr. </a:t>
                      </a:r>
                      <a:r>
                        <a:rPr lang="en-US" sz="1600" dirty="0" err="1" smtClean="0">
                          <a:latin typeface="+mn-lt"/>
                          <a:cs typeface="Times New Roman" panose="02020603050405020304" pitchFamily="18" charset="0"/>
                        </a:rPr>
                        <a:t>Jayanta</a:t>
                      </a:r>
                      <a:r>
                        <a:rPr lang="en-US" sz="1600" dirty="0" smtClean="0">
                          <a:latin typeface="+mn-lt"/>
                          <a:cs typeface="Times New Roman" panose="02020603050405020304" pitchFamily="18" charset="0"/>
                        </a:rPr>
                        <a:t> Das</a:t>
                      </a:r>
                      <a:endParaRPr lang="en-IN" sz="1600" dirty="0" smtClean="0">
                        <a:latin typeface="+mn-lt"/>
                        <a:cs typeface="Times New Roman" panose="02020603050405020304" pitchFamily="18" charset="0"/>
                      </a:endParaRPr>
                    </a:p>
                    <a:p>
                      <a:pPr marL="285750" indent="-285750" algn="just">
                        <a:buFont typeface="Arial" panose="020B0604020202020204" pitchFamily="34" charset="0"/>
                        <a:buChar char="•"/>
                      </a:pPr>
                      <a:r>
                        <a:rPr lang="en-US" sz="1600" dirty="0" smtClean="0">
                          <a:latin typeface="+mn-lt"/>
                          <a:cs typeface="Times New Roman" panose="02020603050405020304" pitchFamily="18" charset="0"/>
                        </a:rPr>
                        <a:t>Dr. </a:t>
                      </a:r>
                      <a:r>
                        <a:rPr lang="en-US" sz="1600" dirty="0" err="1" smtClean="0">
                          <a:latin typeface="+mn-lt"/>
                          <a:cs typeface="Times New Roman" panose="02020603050405020304" pitchFamily="18" charset="0"/>
                        </a:rPr>
                        <a:t>Bipradas</a:t>
                      </a:r>
                      <a:r>
                        <a:rPr lang="en-US" sz="1600" dirty="0" smtClean="0">
                          <a:latin typeface="+mn-lt"/>
                          <a:cs typeface="Times New Roman" panose="02020603050405020304" pitchFamily="18" charset="0"/>
                        </a:rPr>
                        <a:t> Roy</a:t>
                      </a:r>
                      <a:endParaRPr lang="en-IN" sz="1600" dirty="0" smtClean="0">
                        <a:latin typeface="+mn-lt"/>
                        <a:cs typeface="Times New Roman" panose="02020603050405020304" pitchFamily="18" charset="0"/>
                      </a:endParaRPr>
                    </a:p>
                    <a:p>
                      <a:pPr marL="285750" indent="-285750" algn="just">
                        <a:buFont typeface="Arial" panose="020B0604020202020204" pitchFamily="34" charset="0"/>
                        <a:buChar char="•"/>
                      </a:pPr>
                      <a:r>
                        <a:rPr lang="en-US" sz="1600" dirty="0" smtClean="0">
                          <a:latin typeface="+mn-lt"/>
                          <a:cs typeface="Times New Roman" panose="02020603050405020304" pitchFamily="18" charset="0"/>
                        </a:rPr>
                        <a:t>Dr. </a:t>
                      </a:r>
                      <a:r>
                        <a:rPr lang="en-US" sz="1600" dirty="0" err="1" smtClean="0">
                          <a:latin typeface="+mn-lt"/>
                          <a:cs typeface="Times New Roman" panose="02020603050405020304" pitchFamily="18" charset="0"/>
                        </a:rPr>
                        <a:t>Priya</a:t>
                      </a:r>
                      <a:r>
                        <a:rPr lang="en-US" sz="1600" dirty="0" smtClean="0">
                          <a:latin typeface="+mn-lt"/>
                          <a:cs typeface="Times New Roman" panose="02020603050405020304" pitchFamily="18" charset="0"/>
                        </a:rPr>
                        <a:t> Ghosh</a:t>
                      </a:r>
                    </a:p>
                    <a:p>
                      <a:pPr marL="285750" indent="-285750" algn="just">
                        <a:buFont typeface="Arial" panose="020B0604020202020204" pitchFamily="34" charset="0"/>
                        <a:buChar char="•"/>
                      </a:pPr>
                      <a:r>
                        <a:rPr lang="en-US" sz="1600" dirty="0" smtClean="0">
                          <a:latin typeface="+mn-lt"/>
                          <a:cs typeface="Times New Roman" panose="02020603050405020304" pitchFamily="18" charset="0"/>
                        </a:rPr>
                        <a:t>Dr.</a:t>
                      </a:r>
                      <a:r>
                        <a:rPr lang="en-US" sz="1600" baseline="0" dirty="0" smtClean="0">
                          <a:latin typeface="+mn-lt"/>
                          <a:cs typeface="Times New Roman" panose="02020603050405020304" pitchFamily="18" charset="0"/>
                        </a:rPr>
                        <a:t> </a:t>
                      </a:r>
                      <a:r>
                        <a:rPr lang="en-US" sz="1600" baseline="0" dirty="0" err="1" smtClean="0">
                          <a:latin typeface="+mn-lt"/>
                          <a:cs typeface="Times New Roman" panose="02020603050405020304" pitchFamily="18" charset="0"/>
                        </a:rPr>
                        <a:t>Sayantani</a:t>
                      </a:r>
                      <a:r>
                        <a:rPr lang="en-US" sz="1600" baseline="0" dirty="0" smtClean="0">
                          <a:latin typeface="+mn-lt"/>
                          <a:cs typeface="Times New Roman" panose="02020603050405020304" pitchFamily="18" charset="0"/>
                        </a:rPr>
                        <a:t> Sinha</a:t>
                      </a:r>
                      <a:endParaRPr lang="en-IN" sz="1600" dirty="0">
                        <a:latin typeface="+mn-lt"/>
                        <a:cs typeface="Times New Roman" panose="02020603050405020304" pitchFamily="18" charset="0"/>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612000">
                <a:tc>
                  <a:txBody>
                    <a:bodyPr/>
                    <a:lstStyle/>
                    <a:p>
                      <a:pPr marL="0" marR="0" lvl="0" indent="0" algn="l" rtl="0">
                        <a:lnSpc>
                          <a:spcPct val="100000"/>
                        </a:lnSpc>
                        <a:spcBef>
                          <a:spcPts val="0"/>
                        </a:spcBef>
                        <a:spcAft>
                          <a:spcPts val="0"/>
                        </a:spcAft>
                        <a:buClr>
                          <a:srgbClr val="000000"/>
                        </a:buClr>
                        <a:buSzPts val="1600"/>
                        <a:buFont typeface="Arial"/>
                        <a:buNone/>
                      </a:pPr>
                      <a:r>
                        <a:rPr lang="en-US" sz="1600" b="1" u="none" strike="noStrike" cap="none"/>
                        <a:t>Sponsor</a:t>
                      </a:r>
                      <a:endParaRPr sz="14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gridSpan="6">
                  <a:txBody>
                    <a:bodyPr/>
                    <a:lstStyle/>
                    <a:p>
                      <a:pPr marL="0" marR="0" lvl="0" indent="0" algn="l" rtl="0">
                        <a:lnSpc>
                          <a:spcPct val="100000"/>
                        </a:lnSpc>
                        <a:spcBef>
                          <a:spcPts val="0"/>
                        </a:spcBef>
                        <a:spcAft>
                          <a:spcPts val="0"/>
                        </a:spcAft>
                        <a:buClr>
                          <a:srgbClr val="000000"/>
                        </a:buClr>
                        <a:buSzPts val="1600"/>
                        <a:buFont typeface="Arial"/>
                        <a:buNone/>
                      </a:pPr>
                      <a:r>
                        <a:rPr lang="en-US" sz="1600" u="none" strike="noStrike" cap="none" dirty="0" smtClean="0"/>
                        <a:t>Tata</a:t>
                      </a:r>
                      <a:r>
                        <a:rPr lang="en-US" sz="1600" u="none" strike="noStrike" cap="none" baseline="0" dirty="0" smtClean="0"/>
                        <a:t> Medical Center, Kolkata</a:t>
                      </a:r>
                      <a:endParaRPr sz="1600" u="none" strike="noStrike" cap="none"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612000">
                <a:tc>
                  <a:txBody>
                    <a:bodyPr/>
                    <a:lstStyle/>
                    <a:p>
                      <a:pPr marL="0" marR="0" lvl="0" indent="0" algn="l" rtl="0">
                        <a:lnSpc>
                          <a:spcPct val="100000"/>
                        </a:lnSpc>
                        <a:spcBef>
                          <a:spcPts val="0"/>
                        </a:spcBef>
                        <a:spcAft>
                          <a:spcPts val="0"/>
                        </a:spcAft>
                        <a:buClr>
                          <a:srgbClr val="000000"/>
                        </a:buClr>
                        <a:buSzPts val="1600"/>
                        <a:buFont typeface="Arial"/>
                        <a:buNone/>
                      </a:pPr>
                      <a:r>
                        <a:rPr lang="en-US" sz="1600" b="1" u="none" strike="noStrike" cap="none"/>
                        <a:t>Sponsor Detail</a:t>
                      </a:r>
                      <a:endParaRPr sz="16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600"/>
                        <a:buFont typeface="Arial"/>
                        <a:buNone/>
                      </a:pPr>
                      <a:endParaRPr sz="1600" u="none" strike="noStrike" cap="none"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gridSpan="2">
                  <a:txBody>
                    <a:bodyPr/>
                    <a:lstStyle/>
                    <a:p>
                      <a:pPr marL="0" marR="0" lvl="0" indent="0" algn="l" rtl="0">
                        <a:lnSpc>
                          <a:spcPct val="100000"/>
                        </a:lnSpc>
                        <a:spcBef>
                          <a:spcPts val="0"/>
                        </a:spcBef>
                        <a:spcAft>
                          <a:spcPts val="0"/>
                        </a:spcAft>
                        <a:buClr>
                          <a:srgbClr val="000000"/>
                        </a:buClr>
                        <a:buSzPts val="1600"/>
                        <a:buFont typeface="Arial"/>
                        <a:buNone/>
                      </a:pPr>
                      <a:r>
                        <a:rPr lang="en-US" sz="1600" u="none" strike="noStrike" cap="none"/>
                        <a:t>Global</a:t>
                      </a:r>
                      <a:endParaRPr sz="16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1600"/>
                        <a:buFont typeface="Arial"/>
                        <a:buNone/>
                      </a:pPr>
                      <a:r>
                        <a:rPr lang="en-US" sz="1600" u="none" strike="noStrike" cap="none" dirty="0" smtClean="0"/>
                        <a:t>YES</a:t>
                      </a:r>
                      <a:endParaRPr sz="1600" u="none" strike="noStrike" cap="none"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600"/>
                        <a:buFont typeface="Arial"/>
                        <a:buNone/>
                      </a:pPr>
                      <a:r>
                        <a:rPr lang="en-US" sz="1600" u="none" strike="noStrike" cap="none"/>
                        <a:t>India- Specific</a:t>
                      </a:r>
                      <a:endParaRPr sz="16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r>
              <a:tr h="612000">
                <a:tc>
                  <a:txBody>
                    <a:bodyPr/>
                    <a:lstStyle/>
                    <a:p>
                      <a:pPr marL="0" marR="0" lvl="0" indent="0" algn="l" rtl="0">
                        <a:lnSpc>
                          <a:spcPct val="100000"/>
                        </a:lnSpc>
                        <a:spcBef>
                          <a:spcPts val="0"/>
                        </a:spcBef>
                        <a:spcAft>
                          <a:spcPts val="0"/>
                        </a:spcAft>
                        <a:buClr>
                          <a:srgbClr val="000000"/>
                        </a:buClr>
                        <a:buSzPts val="1600"/>
                        <a:buFont typeface="Arial"/>
                        <a:buNone/>
                      </a:pPr>
                      <a:r>
                        <a:rPr lang="en-US" sz="1600" b="1" u="none" strike="noStrike" cap="none"/>
                        <a:t>Study Detail</a:t>
                      </a:r>
                      <a:endParaRPr sz="16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600"/>
                        <a:buFont typeface="Arial"/>
                        <a:buNone/>
                      </a:pPr>
                      <a:r>
                        <a:rPr lang="en-US" sz="1600"/>
                        <a:t>YES</a:t>
                      </a:r>
                      <a:endParaRPr sz="16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gridSpan="2">
                  <a:txBody>
                    <a:bodyPr/>
                    <a:lstStyle/>
                    <a:p>
                      <a:pPr marL="0" marR="0" lvl="0" indent="0" algn="l" rtl="0">
                        <a:lnSpc>
                          <a:spcPct val="100000"/>
                        </a:lnSpc>
                        <a:spcBef>
                          <a:spcPts val="0"/>
                        </a:spcBef>
                        <a:spcAft>
                          <a:spcPts val="0"/>
                        </a:spcAft>
                        <a:buClr>
                          <a:srgbClr val="000000"/>
                        </a:buClr>
                        <a:buSzPts val="1600"/>
                        <a:buFont typeface="Arial"/>
                        <a:buNone/>
                      </a:pPr>
                      <a:r>
                        <a:rPr lang="en-US" sz="1600" u="none" strike="noStrike" cap="none"/>
                        <a:t>Single center</a:t>
                      </a:r>
                      <a:endParaRPr sz="16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gridSpan="2">
                  <a:txBody>
                    <a:bodyPr/>
                    <a:lstStyle/>
                    <a:p>
                      <a:pPr marL="0" lvl="0" indent="0" algn="l" rtl="0">
                        <a:spcBef>
                          <a:spcPts val="0"/>
                        </a:spcBef>
                        <a:spcAft>
                          <a:spcPts val="0"/>
                        </a:spcAft>
                        <a:buNone/>
                      </a:pP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600"/>
                        <a:buFont typeface="Arial"/>
                        <a:buNone/>
                      </a:pPr>
                      <a:r>
                        <a:rPr lang="en-US" sz="1600" u="none" strike="noStrike" cap="none"/>
                        <a:t>Multicenter</a:t>
                      </a:r>
                      <a:endParaRPr sz="16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r>
              <a:tr h="754270">
                <a:tc>
                  <a:txBody>
                    <a:bodyPr/>
                    <a:lstStyle/>
                    <a:p>
                      <a:pPr marL="0" marR="0" lvl="0" indent="0" algn="l" rtl="0">
                        <a:lnSpc>
                          <a:spcPct val="100000"/>
                        </a:lnSpc>
                        <a:spcBef>
                          <a:spcPts val="0"/>
                        </a:spcBef>
                        <a:spcAft>
                          <a:spcPts val="0"/>
                        </a:spcAft>
                        <a:buClr>
                          <a:srgbClr val="000000"/>
                        </a:buClr>
                        <a:buSzPts val="1600"/>
                        <a:buFont typeface="Arial"/>
                        <a:buNone/>
                      </a:pPr>
                      <a:r>
                        <a:rPr lang="en-US" sz="1600" b="1" u="none" strike="noStrike" cap="none"/>
                        <a:t>Estimated Duration of Trial</a:t>
                      </a:r>
                      <a:endParaRPr sz="16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gridSpan="6">
                  <a:txBody>
                    <a:bodyPr/>
                    <a:lstStyle/>
                    <a:p>
                      <a:pPr marL="0" marR="0" lvl="0" indent="0" algn="l" rtl="0">
                        <a:lnSpc>
                          <a:spcPct val="100000"/>
                        </a:lnSpc>
                        <a:spcBef>
                          <a:spcPts val="0"/>
                        </a:spcBef>
                        <a:spcAft>
                          <a:spcPts val="0"/>
                        </a:spcAft>
                        <a:buClr>
                          <a:srgbClr val="000000"/>
                        </a:buClr>
                        <a:buSzPts val="1600"/>
                        <a:buFont typeface="Arial"/>
                        <a:buNone/>
                      </a:pPr>
                      <a:r>
                        <a:rPr lang="en-US" sz="1600" u="none" strike="noStrike" cap="none" dirty="0" smtClean="0"/>
                        <a:t>1 YEAR</a:t>
                      </a:r>
                      <a:endParaRPr sz="1600" u="none" strike="noStrike" cap="none"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323F4F"/>
        </a:solidFill>
        <a:effectLst/>
      </p:bgPr>
    </p:bg>
    <p:spTree>
      <p:nvGrpSpPr>
        <p:cNvPr id="1" name="Shape 83"/>
        <p:cNvGrpSpPr/>
        <p:nvPr/>
      </p:nvGrpSpPr>
      <p:grpSpPr>
        <a:xfrm>
          <a:off x="0" y="0"/>
          <a:ext cx="0" cy="0"/>
          <a:chOff x="0" y="0"/>
          <a:chExt cx="0" cy="0"/>
        </a:xfrm>
      </p:grpSpPr>
      <p:graphicFrame>
        <p:nvGraphicFramePr>
          <p:cNvPr id="84" name="Google Shape;84;p2"/>
          <p:cNvGraphicFramePr/>
          <p:nvPr>
            <p:extLst>
              <p:ext uri="{D42A27DB-BD31-4B8C-83A1-F6EECF244321}">
                <p14:modId xmlns:p14="http://schemas.microsoft.com/office/powerpoint/2010/main" val="1195488615"/>
              </p:ext>
            </p:extLst>
          </p:nvPr>
        </p:nvGraphicFramePr>
        <p:xfrm>
          <a:off x="331786" y="385764"/>
          <a:ext cx="11426850" cy="5905559"/>
        </p:xfrm>
        <a:graphic>
          <a:graphicData uri="http://schemas.openxmlformats.org/drawingml/2006/table">
            <a:tbl>
              <a:tblPr firstRow="1" bandRow="1">
                <a:noFill/>
                <a:tableStyleId>{ADBC144D-8F7B-48A7-86A1-F2F6177350FD}</a:tableStyleId>
              </a:tblPr>
              <a:tblGrid>
                <a:gridCol w="2397125"/>
                <a:gridCol w="3214700"/>
                <a:gridCol w="5815025"/>
              </a:tblGrid>
              <a:tr h="433825">
                <a:tc gridSpan="3">
                  <a:txBody>
                    <a:bodyPr/>
                    <a:lstStyle/>
                    <a:p>
                      <a:pPr marL="0" marR="0" lvl="0" indent="0" algn="ctr" rtl="0">
                        <a:lnSpc>
                          <a:spcPct val="100000"/>
                        </a:lnSpc>
                        <a:spcBef>
                          <a:spcPts val="0"/>
                        </a:spcBef>
                        <a:spcAft>
                          <a:spcPts val="0"/>
                        </a:spcAft>
                        <a:buClr>
                          <a:srgbClr val="000000"/>
                        </a:buClr>
                        <a:buSzPts val="2000"/>
                        <a:buFont typeface="Arial"/>
                        <a:buNone/>
                      </a:pPr>
                      <a:r>
                        <a:rPr lang="en-US" sz="2000" u="none" strike="noStrike" cap="none" dirty="0">
                          <a:solidFill>
                            <a:schemeClr val="dk1"/>
                          </a:solidFill>
                        </a:rPr>
                        <a:t>Rationale and Objectives</a:t>
                      </a:r>
                      <a:endParaRPr sz="2000" u="none" strike="noStrike" cap="none" dirty="0">
                        <a:solidFill>
                          <a:schemeClr val="dk1"/>
                        </a:solidFil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0CECE"/>
                    </a:solidFill>
                  </a:tcPr>
                </a:tc>
                <a:tc hMerge="1">
                  <a:txBody>
                    <a:bodyPr/>
                    <a:lstStyle/>
                    <a:p>
                      <a:endParaRPr lang="en-US"/>
                    </a:p>
                  </a:txBody>
                  <a:tcPr/>
                </a:tc>
                <a:tc hMerge="1">
                  <a:txBody>
                    <a:bodyPr/>
                    <a:lstStyle/>
                    <a:p>
                      <a:endParaRPr lang="en-US"/>
                    </a:p>
                  </a:txBody>
                  <a:tcPr/>
                </a:tc>
              </a:tr>
              <a:tr h="815100">
                <a:tc>
                  <a:txBody>
                    <a:bodyPr/>
                    <a:lstStyle/>
                    <a:p>
                      <a:pPr marL="0" marR="0" lvl="0" indent="0" algn="l" rtl="0">
                        <a:lnSpc>
                          <a:spcPct val="100000"/>
                        </a:lnSpc>
                        <a:spcBef>
                          <a:spcPts val="0"/>
                        </a:spcBef>
                        <a:spcAft>
                          <a:spcPts val="0"/>
                        </a:spcAft>
                        <a:buClr>
                          <a:srgbClr val="000000"/>
                        </a:buClr>
                        <a:buSzPts val="1600"/>
                        <a:buFont typeface="Arial"/>
                        <a:buNone/>
                      </a:pPr>
                      <a:r>
                        <a:rPr lang="en-US" sz="1600" b="1" u="none" strike="noStrike" cap="none"/>
                        <a:t>Aim of the study</a:t>
                      </a:r>
                      <a:endParaRPr sz="14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gridSpan="2">
                  <a:txBody>
                    <a:bodyPr/>
                    <a:lstStyle/>
                    <a:p>
                      <a:pPr marL="139700" marR="0" lvl="0" indent="0" algn="l" rtl="0">
                        <a:lnSpc>
                          <a:spcPct val="115000"/>
                        </a:lnSpc>
                        <a:spcBef>
                          <a:spcPts val="0"/>
                        </a:spcBef>
                        <a:spcAft>
                          <a:spcPts val="0"/>
                        </a:spcAft>
                        <a:buClr>
                          <a:schemeClr val="dk1"/>
                        </a:buClr>
                        <a:buSzPts val="1100"/>
                        <a:buFont typeface="Arial"/>
                        <a:buNone/>
                      </a:pPr>
                      <a:r>
                        <a:rPr lang="en-US" sz="1100" b="1" u="none" strike="noStrike" cap="none" dirty="0" smtClean="0"/>
                        <a:t>To</a:t>
                      </a:r>
                      <a:r>
                        <a:rPr lang="en-US" sz="1100" b="1" u="none" strike="noStrike" cap="none" baseline="0" dirty="0" smtClean="0"/>
                        <a:t> assess whether FAPI PET-CT is superior to CECT in detection of peritoneal </a:t>
                      </a:r>
                      <a:r>
                        <a:rPr lang="en-US" sz="1100" b="1" u="none" strike="noStrike" cap="none" baseline="0" dirty="0" err="1" smtClean="0"/>
                        <a:t>carcinomatosis</a:t>
                      </a:r>
                      <a:r>
                        <a:rPr lang="en-US" sz="1100" b="1" u="none" strike="noStrike" cap="none" baseline="0" dirty="0" smtClean="0"/>
                        <a:t> and whether it can replace diagnostic laparoscopy in a clinical setting. </a:t>
                      </a:r>
                      <a:endParaRPr sz="1100" b="1" u="none" strike="noStrike" cap="none"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r>
              <a:tr h="308500">
                <a:tc gridSpan="3">
                  <a:txBody>
                    <a:bodyPr/>
                    <a:lstStyle/>
                    <a:p>
                      <a:pPr marL="0" marR="0" lvl="0" indent="0" algn="ctr" rtl="0">
                        <a:lnSpc>
                          <a:spcPct val="100000"/>
                        </a:lnSpc>
                        <a:spcBef>
                          <a:spcPts val="0"/>
                        </a:spcBef>
                        <a:spcAft>
                          <a:spcPts val="0"/>
                        </a:spcAft>
                        <a:buClr>
                          <a:srgbClr val="000000"/>
                        </a:buClr>
                        <a:buSzPts val="1600"/>
                        <a:buFont typeface="Arial"/>
                        <a:buNone/>
                      </a:pPr>
                      <a:r>
                        <a:rPr lang="en-US" sz="1600" b="1" u="none" strike="noStrike" cap="none"/>
                        <a:t>Objectives</a:t>
                      </a:r>
                      <a:endParaRPr sz="14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r>
              <a:tr h="298125">
                <a:tc gridSpan="2">
                  <a:txBody>
                    <a:bodyPr/>
                    <a:lstStyle/>
                    <a:p>
                      <a:pPr marL="0" marR="0" lvl="0" indent="0" algn="ctr" rtl="0">
                        <a:lnSpc>
                          <a:spcPct val="100000"/>
                        </a:lnSpc>
                        <a:spcBef>
                          <a:spcPts val="0"/>
                        </a:spcBef>
                        <a:spcAft>
                          <a:spcPts val="0"/>
                        </a:spcAft>
                        <a:buClr>
                          <a:srgbClr val="000000"/>
                        </a:buClr>
                        <a:buSzPts val="1400"/>
                        <a:buFont typeface="Arial"/>
                        <a:buNone/>
                      </a:pPr>
                      <a:r>
                        <a:rPr lang="en-US" sz="1400" b="0" i="0" u="sng" strike="noStrike" cap="none"/>
                        <a:t>Primary </a:t>
                      </a:r>
                      <a:endParaRPr sz="14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a:txBody>
                    <a:bodyPr/>
                    <a:lstStyle/>
                    <a:p>
                      <a:pPr marL="0" marR="0" lvl="0" indent="0" algn="ctr" rtl="0">
                        <a:lnSpc>
                          <a:spcPct val="100000"/>
                        </a:lnSpc>
                        <a:spcBef>
                          <a:spcPts val="0"/>
                        </a:spcBef>
                        <a:spcAft>
                          <a:spcPts val="0"/>
                        </a:spcAft>
                        <a:buClr>
                          <a:srgbClr val="000000"/>
                        </a:buClr>
                        <a:buSzPts val="1400"/>
                        <a:buFont typeface="Arial"/>
                        <a:buNone/>
                      </a:pPr>
                      <a:r>
                        <a:rPr lang="en-US" sz="1400" b="0" i="0" u="sng" strike="noStrike" cap="none"/>
                        <a:t>Secondary</a:t>
                      </a:r>
                      <a:endParaRPr sz="14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r>
              <a:tr h="1242134">
                <a:tc gridSpan="2">
                  <a:txBody>
                    <a:bodyPr/>
                    <a:lstStyle/>
                    <a:p>
                      <a:pPr marL="457200" marR="22860" lvl="0" indent="-298450" algn="just" rtl="0">
                        <a:lnSpc>
                          <a:spcPct val="115000"/>
                        </a:lnSpc>
                        <a:spcBef>
                          <a:spcPts val="0"/>
                        </a:spcBef>
                        <a:spcAft>
                          <a:spcPts val="0"/>
                        </a:spcAft>
                        <a:buClr>
                          <a:schemeClr val="dk1"/>
                        </a:buClr>
                        <a:buSzPts val="1100"/>
                        <a:buFont typeface="Arial"/>
                        <a:buChar char="●"/>
                      </a:pPr>
                      <a:r>
                        <a:rPr lang="en-US" sz="1200" b="1" u="none" strike="noStrike" cap="none" dirty="0" smtClean="0"/>
                        <a:t>To compare the diagnostic performance of FAPI PET-CT, CECT, and diagnostic laparoscopy in the detection of peritoneal metastases in patients with newly diagnosed gastric carcinoma.</a:t>
                      </a:r>
                    </a:p>
                    <a:p>
                      <a:pPr marL="457200" marR="22860" lvl="0" indent="-298450" algn="just" rtl="0">
                        <a:lnSpc>
                          <a:spcPct val="115000"/>
                        </a:lnSpc>
                        <a:spcBef>
                          <a:spcPts val="0"/>
                        </a:spcBef>
                        <a:spcAft>
                          <a:spcPts val="0"/>
                        </a:spcAft>
                        <a:buClr>
                          <a:schemeClr val="dk1"/>
                        </a:buClr>
                        <a:buSzPts val="1100"/>
                        <a:buFont typeface="Arial"/>
                        <a:buChar char="●"/>
                      </a:pPr>
                      <a:r>
                        <a:rPr lang="en-US" sz="1200" b="1" u="none" strike="noStrike" cap="none" dirty="0" smtClean="0"/>
                        <a:t>To compare the PCI score detected by FAPI PET-CT, CECT, and diagnostic laparoscopy.</a:t>
                      </a:r>
                      <a:endParaRPr lang="en-US" sz="1200" b="1" u="none" strike="noStrike" cap="none"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a:txBody>
                    <a:bodyPr/>
                    <a:lstStyle/>
                    <a:p>
                      <a:pPr marL="457200" marR="24765" lvl="0" indent="-298450" algn="just" rtl="0">
                        <a:lnSpc>
                          <a:spcPct val="115000"/>
                        </a:lnSpc>
                        <a:spcBef>
                          <a:spcPts val="0"/>
                        </a:spcBef>
                        <a:spcAft>
                          <a:spcPts val="0"/>
                        </a:spcAft>
                        <a:buClr>
                          <a:schemeClr val="dk1"/>
                        </a:buClr>
                        <a:buSzPts val="1100"/>
                        <a:buFont typeface="Arial"/>
                        <a:buChar char="●"/>
                      </a:pPr>
                      <a:r>
                        <a:rPr lang="en-US" sz="1200" b="1" u="none" strike="noStrike" cap="none" dirty="0" smtClean="0"/>
                        <a:t>To evaluate the impact of FAPI PET-CT in changing the management in newly diagnosed cases</a:t>
                      </a:r>
                      <a:r>
                        <a:rPr lang="en-US" sz="1200" b="1" u="none" strike="noStrike" cap="none" baseline="0" dirty="0" smtClean="0"/>
                        <a:t> </a:t>
                      </a:r>
                      <a:r>
                        <a:rPr lang="en-US" sz="1200" b="1" u="none" strike="noStrike" cap="none" dirty="0" smtClean="0"/>
                        <a:t>of gastric carcinoma.</a:t>
                      </a:r>
                      <a:endParaRPr lang="en-US" sz="1200" b="1" u="none" strike="noStrike" cap="none"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r>
              <a:tr h="308500">
                <a:tc gridSpan="3">
                  <a:txBody>
                    <a:bodyPr/>
                    <a:lstStyle/>
                    <a:p>
                      <a:pPr marL="0" marR="0" lvl="0" indent="0" algn="ctr" rtl="0">
                        <a:lnSpc>
                          <a:spcPct val="100000"/>
                        </a:lnSpc>
                        <a:spcBef>
                          <a:spcPts val="0"/>
                        </a:spcBef>
                        <a:spcAft>
                          <a:spcPts val="0"/>
                        </a:spcAft>
                        <a:buClr>
                          <a:srgbClr val="000000"/>
                        </a:buClr>
                        <a:buSzPts val="1600"/>
                        <a:buFont typeface="Arial"/>
                        <a:buNone/>
                      </a:pPr>
                      <a:r>
                        <a:rPr lang="en-US" sz="1600" b="1" u="none" strike="noStrike" cap="none"/>
                        <a:t>Outcomes</a:t>
                      </a:r>
                      <a:endParaRPr sz="14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r>
              <a:tr h="298125">
                <a:tc gridSpan="2">
                  <a:txBody>
                    <a:bodyPr/>
                    <a:lstStyle/>
                    <a:p>
                      <a:pPr marL="0" marR="0" lvl="0" indent="0" algn="ctr" rtl="0">
                        <a:lnSpc>
                          <a:spcPct val="100000"/>
                        </a:lnSpc>
                        <a:spcBef>
                          <a:spcPts val="0"/>
                        </a:spcBef>
                        <a:spcAft>
                          <a:spcPts val="0"/>
                        </a:spcAft>
                        <a:buClr>
                          <a:srgbClr val="000000"/>
                        </a:buClr>
                        <a:buSzPts val="1400"/>
                        <a:buFont typeface="Arial"/>
                        <a:buNone/>
                      </a:pPr>
                      <a:r>
                        <a:rPr lang="en-US" sz="1400" b="0" i="0" u="sng" strike="noStrike" cap="none"/>
                        <a:t>Primary </a:t>
                      </a:r>
                      <a:endParaRPr sz="14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a:txBody>
                    <a:bodyPr/>
                    <a:lstStyle/>
                    <a:p>
                      <a:pPr marL="0" marR="0" lvl="0" indent="0" algn="ctr" rtl="0">
                        <a:lnSpc>
                          <a:spcPct val="100000"/>
                        </a:lnSpc>
                        <a:spcBef>
                          <a:spcPts val="0"/>
                        </a:spcBef>
                        <a:spcAft>
                          <a:spcPts val="0"/>
                        </a:spcAft>
                        <a:buClr>
                          <a:srgbClr val="000000"/>
                        </a:buClr>
                        <a:buSzPts val="1400"/>
                        <a:buFont typeface="Arial"/>
                        <a:buNone/>
                      </a:pPr>
                      <a:r>
                        <a:rPr lang="en-US" sz="1400" b="0" i="0" u="sng" strike="noStrike" cap="none"/>
                        <a:t>Secondary</a:t>
                      </a:r>
                      <a:endParaRPr sz="14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r>
              <a:tr h="2134300">
                <a:tc gridSpan="2">
                  <a:txBody>
                    <a:bodyPr/>
                    <a:lstStyle/>
                    <a:p>
                      <a:pPr marL="457200" marR="0" lvl="0" indent="-298450" algn="l" rtl="0">
                        <a:lnSpc>
                          <a:spcPct val="115000"/>
                        </a:lnSpc>
                        <a:spcBef>
                          <a:spcPts val="0"/>
                        </a:spcBef>
                        <a:spcAft>
                          <a:spcPts val="0"/>
                        </a:spcAft>
                        <a:buClr>
                          <a:schemeClr val="dk1"/>
                        </a:buClr>
                        <a:buSzPts val="1100"/>
                        <a:buFont typeface="Arial"/>
                        <a:buChar char="●"/>
                      </a:pPr>
                      <a:r>
                        <a:rPr lang="en-US" sz="1200" b="1" u="none" strike="noStrike" cap="none" dirty="0"/>
                        <a:t>It is expected that </a:t>
                      </a:r>
                      <a:r>
                        <a:rPr lang="en-US" sz="1200" b="1" u="none" strike="noStrike" cap="none" dirty="0" smtClean="0"/>
                        <a:t>FAPI PET-CT</a:t>
                      </a:r>
                      <a:r>
                        <a:rPr lang="en-US" sz="1200" b="1" u="none" strike="noStrike" cap="none" baseline="0" dirty="0" smtClean="0"/>
                        <a:t> will have better detection rate of peritoneal metastases in comparison to CECT Whole Abdomen.</a:t>
                      </a:r>
                    </a:p>
                    <a:p>
                      <a:pPr marL="457200" marR="0" lvl="0" indent="-298450" algn="l" rtl="0">
                        <a:lnSpc>
                          <a:spcPct val="115000"/>
                        </a:lnSpc>
                        <a:spcBef>
                          <a:spcPts val="0"/>
                        </a:spcBef>
                        <a:spcAft>
                          <a:spcPts val="0"/>
                        </a:spcAft>
                        <a:buClr>
                          <a:schemeClr val="dk1"/>
                        </a:buClr>
                        <a:buSzPts val="1100"/>
                        <a:buFont typeface="Arial"/>
                        <a:buChar char="●"/>
                      </a:pPr>
                      <a:r>
                        <a:rPr lang="en-US" sz="1200" b="1" u="none" strike="noStrike" cap="none" baseline="0" dirty="0" smtClean="0"/>
                        <a:t>FAPI PET-CT is expected to provide better PCI scoring system in comparison to CECT Whole Abdomen.</a:t>
                      </a:r>
                      <a:r>
                        <a:rPr lang="en-US" sz="1200" b="1" u="none" strike="noStrike" cap="none" dirty="0"/>
                        <a:t/>
                      </a:r>
                      <a:br>
                        <a:rPr lang="en-US" sz="1200" b="1" u="none" strike="noStrike" cap="none" dirty="0"/>
                      </a:br>
                      <a:endParaRPr sz="1200" b="1" u="none" strike="noStrike" cap="none"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a:txBody>
                    <a:bodyPr/>
                    <a:lstStyle/>
                    <a:p>
                      <a:pPr marL="457200" marR="0" lvl="0" indent="-298450" algn="l" rtl="0">
                        <a:lnSpc>
                          <a:spcPct val="115000"/>
                        </a:lnSpc>
                        <a:spcBef>
                          <a:spcPts val="0"/>
                        </a:spcBef>
                        <a:spcAft>
                          <a:spcPts val="0"/>
                        </a:spcAft>
                        <a:buClr>
                          <a:schemeClr val="dk1"/>
                        </a:buClr>
                        <a:buSzPts val="1100"/>
                        <a:buFont typeface="Arial"/>
                        <a:buChar char="●"/>
                      </a:pPr>
                      <a:r>
                        <a:rPr lang="en-US" sz="1200" b="1" u="none" strike="noStrike" cap="none" dirty="0" smtClean="0"/>
                        <a:t>FAPI PET-CT is expected to change management</a:t>
                      </a:r>
                      <a:r>
                        <a:rPr lang="en-US" sz="1200" b="1" u="none" strike="noStrike" cap="none" baseline="0" dirty="0" smtClean="0"/>
                        <a:t> in significant percentage of patients of gastric carcinoma.</a:t>
                      </a:r>
                      <a:endParaRPr sz="1200" b="1" u="none" strike="noStrike" cap="none"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323F4F"/>
        </a:solidFill>
        <a:effectLst/>
      </p:bgPr>
    </p:bg>
    <p:spTree>
      <p:nvGrpSpPr>
        <p:cNvPr id="1" name="Shape 88"/>
        <p:cNvGrpSpPr/>
        <p:nvPr/>
      </p:nvGrpSpPr>
      <p:grpSpPr>
        <a:xfrm>
          <a:off x="0" y="0"/>
          <a:ext cx="0" cy="0"/>
          <a:chOff x="0" y="0"/>
          <a:chExt cx="0" cy="0"/>
        </a:xfrm>
      </p:grpSpPr>
      <p:graphicFrame>
        <p:nvGraphicFramePr>
          <p:cNvPr id="89" name="Google Shape;89;p3"/>
          <p:cNvGraphicFramePr/>
          <p:nvPr>
            <p:extLst>
              <p:ext uri="{D42A27DB-BD31-4B8C-83A1-F6EECF244321}">
                <p14:modId xmlns:p14="http://schemas.microsoft.com/office/powerpoint/2010/main" val="3995051629"/>
              </p:ext>
            </p:extLst>
          </p:nvPr>
        </p:nvGraphicFramePr>
        <p:xfrm>
          <a:off x="331786" y="385764"/>
          <a:ext cx="11426825" cy="5835475"/>
        </p:xfrm>
        <a:graphic>
          <a:graphicData uri="http://schemas.openxmlformats.org/drawingml/2006/table">
            <a:tbl>
              <a:tblPr firstRow="1" bandRow="1">
                <a:noFill/>
                <a:tableStyleId>{ADBC144D-8F7B-48A7-86A1-F2F6177350FD}</a:tableStyleId>
              </a:tblPr>
              <a:tblGrid>
                <a:gridCol w="5711825"/>
                <a:gridCol w="5715000"/>
              </a:tblGrid>
              <a:tr h="471475">
                <a:tc gridSpan="2">
                  <a:txBody>
                    <a:bodyPr/>
                    <a:lstStyle/>
                    <a:p>
                      <a:pPr marL="0" marR="0" lvl="0" indent="0" algn="ctr" rtl="0">
                        <a:lnSpc>
                          <a:spcPct val="100000"/>
                        </a:lnSpc>
                        <a:spcBef>
                          <a:spcPts val="0"/>
                        </a:spcBef>
                        <a:spcAft>
                          <a:spcPts val="0"/>
                        </a:spcAft>
                        <a:buClr>
                          <a:srgbClr val="000000"/>
                        </a:buClr>
                        <a:buSzPts val="2000"/>
                        <a:buFont typeface="Arial"/>
                        <a:buNone/>
                      </a:pPr>
                      <a:r>
                        <a:rPr lang="en-US" sz="2000" u="none" strike="noStrike" cap="none" dirty="0">
                          <a:solidFill>
                            <a:schemeClr val="dk1"/>
                          </a:solidFill>
                        </a:rPr>
                        <a:t>Inclusion &amp; Exclusion Criteria</a:t>
                      </a:r>
                      <a:endParaRPr sz="2000" u="none" strike="noStrike" cap="none" dirty="0">
                        <a:solidFill>
                          <a:schemeClr val="dk1"/>
                        </a:solidFil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0CECE"/>
                    </a:solidFill>
                  </a:tcPr>
                </a:tc>
                <a:tc hMerge="1">
                  <a:txBody>
                    <a:bodyPr/>
                    <a:lstStyle/>
                    <a:p>
                      <a:endParaRPr lang="en-US"/>
                    </a:p>
                  </a:txBody>
                  <a:tcPr/>
                </a:tc>
              </a:tr>
              <a:tr h="396000">
                <a:tc>
                  <a:txBody>
                    <a:bodyPr/>
                    <a:lstStyle/>
                    <a:p>
                      <a:pPr marL="0" marR="0" lvl="0" indent="0" algn="ctr" rtl="0">
                        <a:lnSpc>
                          <a:spcPct val="100000"/>
                        </a:lnSpc>
                        <a:spcBef>
                          <a:spcPts val="0"/>
                        </a:spcBef>
                        <a:spcAft>
                          <a:spcPts val="0"/>
                        </a:spcAft>
                        <a:buClr>
                          <a:srgbClr val="000000"/>
                        </a:buClr>
                        <a:buSzPts val="1600"/>
                        <a:buFont typeface="Arial"/>
                        <a:buNone/>
                      </a:pPr>
                      <a:r>
                        <a:rPr lang="en-US" sz="1600" b="0" u="none" strike="noStrike" cap="none"/>
                        <a:t>Inclusion Criteria</a:t>
                      </a:r>
                      <a:endParaRPr sz="16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b="0" u="none" strike="noStrike" cap="none"/>
                        <a:t>Exclusion Criteria</a:t>
                      </a:r>
                      <a:endParaRPr sz="16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r>
              <a:tr h="4968000">
                <a:tc>
                  <a:txBody>
                    <a:bodyPr/>
                    <a:lstStyle/>
                    <a:p>
                      <a:pPr marL="457200" marR="0" lvl="0" indent="-349250" algn="l" rtl="0">
                        <a:lnSpc>
                          <a:spcPct val="115000"/>
                        </a:lnSpc>
                        <a:spcBef>
                          <a:spcPts val="0"/>
                        </a:spcBef>
                        <a:spcAft>
                          <a:spcPts val="0"/>
                        </a:spcAft>
                        <a:buClr>
                          <a:schemeClr val="dk1"/>
                        </a:buClr>
                        <a:buSzPts val="1900"/>
                        <a:buFont typeface="Arial"/>
                        <a:buChar char="●"/>
                      </a:pPr>
                      <a:r>
                        <a:rPr lang="en-US" sz="1900" b="1" u="none" strike="noStrike" cap="none" dirty="0" smtClean="0"/>
                        <a:t>Consenting patients who were recently diagnosed with primary gastric adenocarcinoma with clinically and radiologically suspected peritoneal </a:t>
                      </a:r>
                      <a:r>
                        <a:rPr lang="en-US" sz="1900" b="1" u="none" strike="noStrike" cap="none" dirty="0" err="1" smtClean="0"/>
                        <a:t>carcinomatosis</a:t>
                      </a:r>
                      <a:endParaRPr lang="en-US" sz="1900" b="1" u="none" strike="noStrike" cap="none" dirty="0" smtClean="0"/>
                    </a:p>
                    <a:p>
                      <a:pPr marL="457200" marR="0" lvl="0" indent="-349250" algn="l" rtl="0">
                        <a:lnSpc>
                          <a:spcPct val="115000"/>
                        </a:lnSpc>
                        <a:spcBef>
                          <a:spcPts val="0"/>
                        </a:spcBef>
                        <a:spcAft>
                          <a:spcPts val="0"/>
                        </a:spcAft>
                        <a:buClr>
                          <a:schemeClr val="dk1"/>
                        </a:buClr>
                        <a:buSzPts val="1900"/>
                        <a:buFont typeface="Arial"/>
                        <a:buChar char="●"/>
                      </a:pPr>
                      <a:r>
                        <a:rPr lang="en-US" sz="1900" b="1" u="none" strike="noStrike" cap="none" dirty="0" smtClean="0"/>
                        <a:t>Age &gt; 18 years</a:t>
                      </a:r>
                    </a:p>
                    <a:p>
                      <a:pPr marL="457200" marR="0" lvl="0" indent="-349250" algn="l" rtl="0">
                        <a:lnSpc>
                          <a:spcPct val="115000"/>
                        </a:lnSpc>
                        <a:spcBef>
                          <a:spcPts val="0"/>
                        </a:spcBef>
                        <a:spcAft>
                          <a:spcPts val="0"/>
                        </a:spcAft>
                        <a:buClr>
                          <a:schemeClr val="dk1"/>
                        </a:buClr>
                        <a:buSzPts val="1900"/>
                        <a:buFont typeface="Arial"/>
                        <a:buChar char="●"/>
                      </a:pPr>
                      <a:r>
                        <a:rPr lang="en-US" sz="1900" b="1" u="none" strike="noStrike" cap="none" dirty="0" smtClean="0"/>
                        <a:t>Having normal renal function with creatinine clearance &gt; 60 </a:t>
                      </a:r>
                      <a:r>
                        <a:rPr lang="en-US" sz="1900" b="1" u="none" strike="noStrike" cap="none" dirty="0" err="1" smtClean="0"/>
                        <a:t>micromol</a:t>
                      </a:r>
                      <a:r>
                        <a:rPr lang="en-US" sz="1900" b="1" u="none" strike="noStrike" cap="none" dirty="0" smtClean="0"/>
                        <a:t>/L</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457200" marR="0" lvl="0" indent="-349250" algn="l" rtl="0">
                        <a:lnSpc>
                          <a:spcPct val="115000"/>
                        </a:lnSpc>
                        <a:spcBef>
                          <a:spcPts val="0"/>
                        </a:spcBef>
                        <a:spcAft>
                          <a:spcPts val="0"/>
                        </a:spcAft>
                        <a:buClr>
                          <a:schemeClr val="dk1"/>
                        </a:buClr>
                        <a:buSzPts val="1900"/>
                        <a:buFont typeface="Arial"/>
                        <a:buChar char="●"/>
                      </a:pPr>
                      <a:r>
                        <a:rPr lang="en-US" sz="1900" b="1" u="none" strike="noStrike" cap="none" dirty="0"/>
                        <a:t>Pregnant or lactating </a:t>
                      </a:r>
                      <a:r>
                        <a:rPr lang="en-US" sz="1900" b="1" u="none" strike="noStrike" cap="none" dirty="0" smtClean="0"/>
                        <a:t>women</a:t>
                      </a:r>
                      <a:endParaRPr sz="1900" b="1" u="none" strike="noStrike" cap="none" dirty="0"/>
                    </a:p>
                    <a:p>
                      <a:pPr marL="457200" marR="0" lvl="0" indent="-349250" algn="l" rtl="0">
                        <a:lnSpc>
                          <a:spcPct val="115000"/>
                        </a:lnSpc>
                        <a:spcBef>
                          <a:spcPts val="0"/>
                        </a:spcBef>
                        <a:spcAft>
                          <a:spcPts val="0"/>
                        </a:spcAft>
                        <a:buClr>
                          <a:schemeClr val="dk1"/>
                        </a:buClr>
                        <a:buSzPts val="1900"/>
                        <a:buFont typeface="Arial"/>
                        <a:buChar char="●"/>
                      </a:pPr>
                      <a:r>
                        <a:rPr lang="en-US" sz="1900" b="1" u="none" strike="noStrike" cap="none" dirty="0" smtClean="0"/>
                        <a:t>Any other histopathology apart from gastric adenocarcinoma</a:t>
                      </a:r>
                    </a:p>
                    <a:p>
                      <a:pPr marL="457200" marR="0" lvl="0" indent="-349250" algn="l" rtl="0">
                        <a:lnSpc>
                          <a:spcPct val="115000"/>
                        </a:lnSpc>
                        <a:spcBef>
                          <a:spcPts val="0"/>
                        </a:spcBef>
                        <a:spcAft>
                          <a:spcPts val="0"/>
                        </a:spcAft>
                        <a:buClr>
                          <a:schemeClr val="dk1"/>
                        </a:buClr>
                        <a:buSzPts val="1900"/>
                        <a:buFont typeface="Arial"/>
                        <a:buChar char="●"/>
                      </a:pPr>
                      <a:r>
                        <a:rPr lang="en-US" sz="1900" b="1" u="none" strike="noStrike" cap="none" dirty="0" smtClean="0"/>
                        <a:t>Patient</a:t>
                      </a:r>
                      <a:r>
                        <a:rPr lang="en-US" sz="1900" b="1" u="none" strike="noStrike" cap="none" baseline="0" dirty="0" smtClean="0"/>
                        <a:t>s who will not undergo diagnostic laparoscopy after CECT</a:t>
                      </a:r>
                      <a:endParaRPr lang="en-US" sz="1900" b="1" u="none" strike="noStrike" cap="none" dirty="0" smtClean="0"/>
                    </a:p>
                    <a:p>
                      <a:pPr marL="457200" marR="0" lvl="0" indent="-349250" algn="l" rtl="0">
                        <a:lnSpc>
                          <a:spcPct val="115000"/>
                        </a:lnSpc>
                        <a:spcBef>
                          <a:spcPts val="0"/>
                        </a:spcBef>
                        <a:spcAft>
                          <a:spcPts val="0"/>
                        </a:spcAft>
                        <a:buClr>
                          <a:schemeClr val="dk1"/>
                        </a:buClr>
                        <a:buSzPts val="1900"/>
                        <a:buFont typeface="Arial"/>
                        <a:buChar char="●"/>
                      </a:pPr>
                      <a:r>
                        <a:rPr lang="en-US" sz="1900" b="1" u="none" strike="noStrike" cap="none" dirty="0" smtClean="0"/>
                        <a:t>Patients with serious co-morbidities or active infectious/ inflammatory disease</a:t>
                      </a:r>
                    </a:p>
                    <a:p>
                      <a:pPr marL="457200" marR="0" lvl="0" indent="-349250" algn="l" rtl="0">
                        <a:lnSpc>
                          <a:spcPct val="115000"/>
                        </a:lnSpc>
                        <a:spcBef>
                          <a:spcPts val="0"/>
                        </a:spcBef>
                        <a:spcAft>
                          <a:spcPts val="0"/>
                        </a:spcAft>
                        <a:buClr>
                          <a:schemeClr val="dk1"/>
                        </a:buClr>
                        <a:buSzPts val="1900"/>
                        <a:buFont typeface="Arial"/>
                        <a:buChar char="●"/>
                      </a:pPr>
                      <a:r>
                        <a:rPr lang="en-US" sz="1900" b="1" u="none" strike="noStrike" cap="none" dirty="0" smtClean="0"/>
                        <a:t>Known bleeding disorder</a:t>
                      </a:r>
                    </a:p>
                    <a:p>
                      <a:pPr marL="457200" marR="0" lvl="0" indent="-349250" algn="l" rtl="0">
                        <a:lnSpc>
                          <a:spcPct val="115000"/>
                        </a:lnSpc>
                        <a:spcBef>
                          <a:spcPts val="0"/>
                        </a:spcBef>
                        <a:spcAft>
                          <a:spcPts val="0"/>
                        </a:spcAft>
                        <a:buClr>
                          <a:schemeClr val="dk1"/>
                        </a:buClr>
                        <a:buSzPts val="1900"/>
                        <a:buFont typeface="Arial"/>
                        <a:buChar char="●"/>
                      </a:pPr>
                      <a:endParaRPr lang="en-US" sz="1900" b="1" u="none" strike="noStrike" cap="none"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323F4F"/>
        </a:solidFill>
        <a:effectLst/>
      </p:bgPr>
    </p:bg>
    <p:spTree>
      <p:nvGrpSpPr>
        <p:cNvPr id="1" name="Shape 93"/>
        <p:cNvGrpSpPr/>
        <p:nvPr/>
      </p:nvGrpSpPr>
      <p:grpSpPr>
        <a:xfrm>
          <a:off x="0" y="0"/>
          <a:ext cx="0" cy="0"/>
          <a:chOff x="0" y="0"/>
          <a:chExt cx="0" cy="0"/>
        </a:xfrm>
      </p:grpSpPr>
      <p:graphicFrame>
        <p:nvGraphicFramePr>
          <p:cNvPr id="94" name="Google Shape;94;p4"/>
          <p:cNvGraphicFramePr/>
          <p:nvPr/>
        </p:nvGraphicFramePr>
        <p:xfrm>
          <a:off x="331786" y="385764"/>
          <a:ext cx="11426850" cy="5379615"/>
        </p:xfrm>
        <a:graphic>
          <a:graphicData uri="http://schemas.openxmlformats.org/drawingml/2006/table">
            <a:tbl>
              <a:tblPr firstRow="1" bandRow="1">
                <a:noFill/>
                <a:tableStyleId>{ADBC144D-8F7B-48A7-86A1-F2F6177350FD}</a:tableStyleId>
              </a:tblPr>
              <a:tblGrid>
                <a:gridCol w="454025"/>
                <a:gridCol w="8072425"/>
                <a:gridCol w="485775"/>
                <a:gridCol w="600075"/>
                <a:gridCol w="428625"/>
                <a:gridCol w="471500"/>
                <a:gridCol w="457200"/>
                <a:gridCol w="457225"/>
              </a:tblGrid>
              <a:tr h="385750">
                <a:tc gridSpan="8">
                  <a:txBody>
                    <a:bodyPr/>
                    <a:lstStyle/>
                    <a:p>
                      <a:pPr marL="0" marR="0" lvl="0" indent="0" algn="ctr" rtl="0">
                        <a:lnSpc>
                          <a:spcPct val="100000"/>
                        </a:lnSpc>
                        <a:spcBef>
                          <a:spcPts val="0"/>
                        </a:spcBef>
                        <a:spcAft>
                          <a:spcPts val="0"/>
                        </a:spcAft>
                        <a:buClr>
                          <a:srgbClr val="000000"/>
                        </a:buClr>
                        <a:buSzPts val="2000"/>
                        <a:buFont typeface="Arial"/>
                        <a:buNone/>
                      </a:pPr>
                      <a:r>
                        <a:rPr lang="en-US" sz="2000" u="none" strike="noStrike" cap="none">
                          <a:solidFill>
                            <a:schemeClr val="dk1"/>
                          </a:solidFill>
                        </a:rPr>
                        <a:t>Recruitment Status</a:t>
                      </a:r>
                      <a:endParaRPr sz="2000" u="none" strike="noStrike" cap="none">
                        <a:solidFill>
                          <a:schemeClr val="dk1"/>
                        </a:solidFil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0CECE"/>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96000">
                <a:tc gridSpan="8">
                  <a:txBody>
                    <a:bodyPr/>
                    <a:lstStyle/>
                    <a:p>
                      <a:pPr marL="0" marR="0" lvl="0" indent="0" algn="ctr" rtl="0">
                        <a:lnSpc>
                          <a:spcPct val="100000"/>
                        </a:lnSpc>
                        <a:spcBef>
                          <a:spcPts val="0"/>
                        </a:spcBef>
                        <a:spcAft>
                          <a:spcPts val="0"/>
                        </a:spcAft>
                        <a:buClr>
                          <a:srgbClr val="000000"/>
                        </a:buClr>
                        <a:buSzPts val="1400"/>
                        <a:buFont typeface="Arial"/>
                        <a:buNone/>
                      </a:pPr>
                      <a:r>
                        <a:rPr lang="en-US" sz="1400" b="1" u="none" strike="noStrike" cap="none"/>
                        <a:t>Were there any advertisements (digital or Print) planned for promotion or spreading awareness about the study/clinical trial?</a:t>
                      </a:r>
                      <a:endParaRPr sz="14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2CC"/>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02050">
                <a:tc>
                  <a:txBody>
                    <a:bodyPr/>
                    <a:lstStyle/>
                    <a:p>
                      <a:pPr marL="0" marR="0" lvl="0" indent="0" algn="l" rtl="0">
                        <a:lnSpc>
                          <a:spcPct val="100000"/>
                        </a:lnSpc>
                        <a:spcBef>
                          <a:spcPts val="0"/>
                        </a:spcBef>
                        <a:spcAft>
                          <a:spcPts val="0"/>
                        </a:spcAft>
                        <a:buClr>
                          <a:srgbClr val="000000"/>
                        </a:buClr>
                        <a:buSzPts val="1400"/>
                        <a:buFont typeface="Arial"/>
                        <a:buNone/>
                      </a:pP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gridSpan="5">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a:t>Yes</a:t>
                      </a: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a:t>
                      </a: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a:t>No</a:t>
                      </a: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r>
              <a:tr h="152400">
                <a:tc gridSpan="6">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a:t>If Yes, Are the advertisements contents reviewed by/ IRB?</a:t>
                      </a: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rowSpan="6" gridSpan="2">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rowSpan="6" hMerge="1">
                  <a:txBody>
                    <a:bodyPr/>
                    <a:lstStyle/>
                    <a:p>
                      <a:endParaRPr lang="en-US"/>
                    </a:p>
                  </a:txBody>
                  <a:tcPr/>
                </a:tc>
              </a:tr>
              <a:tr h="152400">
                <a:tc>
                  <a:txBody>
                    <a:bodyPr/>
                    <a:lstStyle/>
                    <a:p>
                      <a:pPr marL="0" marR="0" lvl="0" indent="0" algn="l" rtl="0">
                        <a:lnSpc>
                          <a:spcPct val="100000"/>
                        </a:lnSpc>
                        <a:spcBef>
                          <a:spcPts val="0"/>
                        </a:spcBef>
                        <a:spcAft>
                          <a:spcPts val="0"/>
                        </a:spcAft>
                        <a:buClr>
                          <a:srgbClr val="000000"/>
                        </a:buClr>
                        <a:buSzPts val="1400"/>
                        <a:buFont typeface="Arial"/>
                        <a:buNone/>
                      </a:pP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gridSpan="3">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a:t>Yes</a:t>
                      </a: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300"/>
                        <a:buFont typeface="Arial"/>
                        <a:buNone/>
                      </a:pPr>
                      <a:r>
                        <a:rPr lang="en-US" sz="1300" u="none" strike="noStrike" cap="none"/>
                        <a:t>NA</a:t>
                      </a:r>
                      <a:endParaRPr sz="13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a:t>No</a:t>
                      </a: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gridSpan="2" vMerge="1">
                  <a:txBody>
                    <a:bodyPr/>
                    <a:lstStyle/>
                    <a:p>
                      <a:endParaRPr lang="en-US"/>
                    </a:p>
                  </a:txBody>
                  <a:tcPr/>
                </a:tc>
                <a:tc hMerge="1" vMerge="1">
                  <a:txBody>
                    <a:bodyPr/>
                    <a:lstStyle/>
                    <a:p>
                      <a:endParaRPr lang="en-US"/>
                    </a:p>
                  </a:txBody>
                  <a:tcPr/>
                </a:tc>
              </a:tr>
              <a:tr h="152400">
                <a:tc gridSpan="4">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a:t>If yes, was the content indicated any inducement to the potential participants?</a:t>
                      </a:r>
                      <a:endParaRPr sz="14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c hMerge="1">
                  <a:txBody>
                    <a:bodyPr/>
                    <a:lstStyle/>
                    <a:p>
                      <a:endParaRPr lang="en-US"/>
                    </a:p>
                  </a:txBody>
                  <a:tcPr/>
                </a:tc>
                <a:tc rowSpan="4" gridSpan="2">
                  <a:txBody>
                    <a:bodyPr/>
                    <a:lstStyle/>
                    <a:p>
                      <a:pPr marL="0" marR="0" lvl="0" indent="0" algn="l" rtl="0">
                        <a:lnSpc>
                          <a:spcPct val="100000"/>
                        </a:lnSpc>
                        <a:spcBef>
                          <a:spcPts val="0"/>
                        </a:spcBef>
                        <a:spcAft>
                          <a:spcPts val="0"/>
                        </a:spcAft>
                        <a:buClr>
                          <a:srgbClr val="000000"/>
                        </a:buClr>
                        <a:buSzPts val="1400"/>
                        <a:buFont typeface="Arial"/>
                        <a:buNone/>
                      </a:pP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rowSpan="4" hMerge="1">
                  <a:txBody>
                    <a:bodyPr/>
                    <a:lstStyle/>
                    <a:p>
                      <a:endParaRPr lang="en-US"/>
                    </a:p>
                  </a:txBody>
                  <a:tcPr/>
                </a:tc>
                <a:tc gridSpan="2" vMerge="1">
                  <a:txBody>
                    <a:bodyPr/>
                    <a:lstStyle/>
                    <a:p>
                      <a:endParaRPr lang="en-US"/>
                    </a:p>
                  </a:txBody>
                  <a:tcPr/>
                </a:tc>
                <a:tc hMerge="1" vMerge="1">
                  <a:txBody>
                    <a:bodyPr/>
                    <a:lstStyle/>
                    <a:p>
                      <a:endParaRPr lang="en-US"/>
                    </a:p>
                  </a:txBody>
                  <a:tcPr/>
                </a:tc>
              </a:tr>
              <a:tr h="152400">
                <a:tc>
                  <a:txBody>
                    <a:bodyPr/>
                    <a:lstStyle/>
                    <a:p>
                      <a:pPr marL="0" marR="0" lvl="0" indent="0" algn="l" rtl="0">
                        <a:lnSpc>
                          <a:spcPct val="100000"/>
                        </a:lnSpc>
                        <a:spcBef>
                          <a:spcPts val="0"/>
                        </a:spcBef>
                        <a:spcAft>
                          <a:spcPts val="0"/>
                        </a:spcAft>
                        <a:buClr>
                          <a:srgbClr val="000000"/>
                        </a:buClr>
                        <a:buSzPts val="1400"/>
                        <a:buFont typeface="Arial"/>
                        <a:buNone/>
                      </a:pP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a:t>Yes</a:t>
                      </a: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NA</a:t>
                      </a: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a:t>No</a:t>
                      </a: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gridSpan="2" vMerge="1">
                  <a:txBody>
                    <a:bodyPr/>
                    <a:lstStyle/>
                    <a:p>
                      <a:endParaRPr lang="en-US"/>
                    </a:p>
                  </a:txBody>
                  <a:tcPr/>
                </a:tc>
                <a:tc hMerge="1" vMerge="1">
                  <a:txBody>
                    <a:bodyPr/>
                    <a:lstStyle/>
                    <a:p>
                      <a:endParaRPr lang="en-US"/>
                    </a:p>
                  </a:txBody>
                  <a:tcPr/>
                </a:tc>
                <a:tc gridSpan="2" vMerge="1">
                  <a:txBody>
                    <a:bodyPr/>
                    <a:lstStyle/>
                    <a:p>
                      <a:endParaRPr lang="en-US"/>
                    </a:p>
                  </a:txBody>
                  <a:tcPr/>
                </a:tc>
                <a:tc hMerge="1" vMerge="1">
                  <a:txBody>
                    <a:bodyPr/>
                    <a:lstStyle/>
                    <a:p>
                      <a:endParaRPr lang="en-US"/>
                    </a:p>
                  </a:txBody>
                  <a:tcPr/>
                </a:tc>
              </a:tr>
              <a:tr h="411475">
                <a:tc gridSpan="4">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a:t>If yes, then it needs modification to avoid statement/ content indicating coercion/ inducement to participants</a:t>
                      </a: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c hMerge="1">
                  <a:txBody>
                    <a:bodyPr/>
                    <a:lstStyle/>
                    <a:p>
                      <a:endParaRPr lang="en-US"/>
                    </a:p>
                  </a:txBody>
                  <a:tcPr/>
                </a:tc>
                <a:tc gridSpan="2" vMerge="1">
                  <a:txBody>
                    <a:bodyPr/>
                    <a:lstStyle/>
                    <a:p>
                      <a:endParaRPr lang="en-US"/>
                    </a:p>
                  </a:txBody>
                  <a:tcPr/>
                </a:tc>
                <a:tc hMerge="1" vMerge="1">
                  <a:txBody>
                    <a:bodyPr/>
                    <a:lstStyle/>
                    <a:p>
                      <a:endParaRPr lang="en-US"/>
                    </a:p>
                  </a:txBody>
                  <a:tcPr/>
                </a:tc>
                <a:tc gridSpan="2" vMerge="1">
                  <a:txBody>
                    <a:bodyPr/>
                    <a:lstStyle/>
                    <a:p>
                      <a:endParaRPr lang="en-US"/>
                    </a:p>
                  </a:txBody>
                  <a:tcPr/>
                </a:tc>
                <a:tc hMerge="1" vMerge="1">
                  <a:txBody>
                    <a:bodyPr/>
                    <a:lstStyle/>
                    <a:p>
                      <a:endParaRPr lang="en-US"/>
                    </a:p>
                  </a:txBody>
                  <a:tcPr/>
                </a:tc>
              </a:tr>
              <a:tr h="152400">
                <a:tc gridSpan="4">
                  <a:txBody>
                    <a:bodyPr/>
                    <a:lstStyle/>
                    <a:p>
                      <a:pPr marL="0" marR="0" lvl="0" indent="0" algn="l" rtl="0">
                        <a:lnSpc>
                          <a:spcPct val="100000"/>
                        </a:lnSpc>
                        <a:spcBef>
                          <a:spcPts val="0"/>
                        </a:spcBef>
                        <a:spcAft>
                          <a:spcPts val="0"/>
                        </a:spcAft>
                        <a:buClr>
                          <a:srgbClr val="000000"/>
                        </a:buClr>
                        <a:buSzPts val="1400"/>
                        <a:buFont typeface="Arial"/>
                        <a:buNone/>
                      </a:pP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c hMerge="1">
                  <a:txBody>
                    <a:bodyPr/>
                    <a:lstStyle/>
                    <a:p>
                      <a:endParaRPr lang="en-US"/>
                    </a:p>
                  </a:txBody>
                  <a:tcPr/>
                </a:tc>
                <a:tc gridSpan="2" vMerge="1">
                  <a:txBody>
                    <a:bodyPr/>
                    <a:lstStyle/>
                    <a:p>
                      <a:endParaRPr lang="en-US"/>
                    </a:p>
                  </a:txBody>
                  <a:tcPr/>
                </a:tc>
                <a:tc hMerge="1" vMerge="1">
                  <a:txBody>
                    <a:bodyPr/>
                    <a:lstStyle/>
                    <a:p>
                      <a:endParaRPr lang="en-US"/>
                    </a:p>
                  </a:txBody>
                  <a:tcPr/>
                </a:tc>
                <a:tc gridSpan="2" vMerge="1">
                  <a:txBody>
                    <a:bodyPr/>
                    <a:lstStyle/>
                    <a:p>
                      <a:endParaRPr lang="en-US"/>
                    </a:p>
                  </a:txBody>
                  <a:tcPr/>
                </a:tc>
                <a:tc hMerge="1" vMerge="1">
                  <a:txBody>
                    <a:bodyPr/>
                    <a:lstStyle/>
                    <a:p>
                      <a:endParaRPr lang="en-US"/>
                    </a:p>
                  </a:txBody>
                  <a:tcPr/>
                </a:tc>
              </a:tr>
              <a:tr h="152400">
                <a:tc gridSpan="8">
                  <a:txBody>
                    <a:bodyPr/>
                    <a:lstStyle/>
                    <a:p>
                      <a:pPr marL="0" marR="0" lvl="0" indent="0" algn="ctr" rtl="0">
                        <a:lnSpc>
                          <a:spcPct val="100000"/>
                        </a:lnSpc>
                        <a:spcBef>
                          <a:spcPts val="0"/>
                        </a:spcBef>
                        <a:spcAft>
                          <a:spcPts val="0"/>
                        </a:spcAft>
                        <a:buClr>
                          <a:srgbClr val="000000"/>
                        </a:buClr>
                        <a:buSzPts val="1400"/>
                        <a:buFont typeface="Arial"/>
                        <a:buNone/>
                      </a:pPr>
                      <a:r>
                        <a:rPr lang="en-US" sz="1400" b="1" u="none" strike="noStrike" cap="none"/>
                        <a:t>Were the Patient information sheet and informed consent documents reviewed by IRB members?</a:t>
                      </a:r>
                      <a:endParaRPr sz="14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2CC"/>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52400">
                <a:tc>
                  <a:txBody>
                    <a:bodyPr/>
                    <a:lstStyle/>
                    <a:p>
                      <a:pPr marL="0" marR="0" lvl="0" indent="0" algn="l" rtl="0">
                        <a:lnSpc>
                          <a:spcPct val="100000"/>
                        </a:lnSpc>
                        <a:spcBef>
                          <a:spcPts val="0"/>
                        </a:spcBef>
                        <a:spcAft>
                          <a:spcPts val="0"/>
                        </a:spcAft>
                        <a:buClr>
                          <a:schemeClr val="dk1"/>
                        </a:buClr>
                        <a:buSzPts val="1400"/>
                        <a:buFont typeface="Arial"/>
                        <a:buNone/>
                      </a:pPr>
                      <a:r>
                        <a:rPr lang="en-US" sz="1400" u="none" strike="noStrike" cap="none"/>
                        <a:t>✔</a:t>
                      </a: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gridSpan="5">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a:t>Yes</a:t>
                      </a: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lvl="0" indent="0" algn="l" rtl="0">
                        <a:lnSpc>
                          <a:spcPct val="100000"/>
                        </a:lnSpc>
                        <a:spcBef>
                          <a:spcPts val="0"/>
                        </a:spcBef>
                        <a:spcAft>
                          <a:spcPts val="0"/>
                        </a:spcAft>
                        <a:buClr>
                          <a:schemeClr val="dk1"/>
                        </a:buClr>
                        <a:buSzPts val="1400"/>
                        <a:buFont typeface="Arial"/>
                        <a:buNone/>
                      </a:pP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a:t>No</a:t>
                      </a: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r>
              <a:tr h="152400">
                <a:tc gridSpan="8">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a:t>If yes, were they appropriate or needs modification?</a:t>
                      </a:r>
                      <a:endParaRPr sz="14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52400">
                <a:tc gridSpan="8">
                  <a:txBody>
                    <a:bodyPr/>
                    <a:lstStyle/>
                    <a:p>
                      <a:pPr marL="0" marR="0" lvl="0" indent="0" algn="ctr" rtl="0">
                        <a:lnSpc>
                          <a:spcPct val="100000"/>
                        </a:lnSpc>
                        <a:spcBef>
                          <a:spcPts val="0"/>
                        </a:spcBef>
                        <a:spcAft>
                          <a:spcPts val="0"/>
                        </a:spcAft>
                        <a:buClr>
                          <a:srgbClr val="000000"/>
                        </a:buClr>
                        <a:buSzPts val="1400"/>
                        <a:buFont typeface="Arial"/>
                        <a:buNone/>
                      </a:pPr>
                      <a:r>
                        <a:rPr lang="en-US" sz="1400" b="1" u="none" strike="noStrike" cap="none"/>
                        <a:t> Was the recruitment plan for the study/trial presented by Pl and discussed by IRB?</a:t>
                      </a:r>
                      <a:endParaRPr sz="14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2CC"/>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52400">
                <a:tc>
                  <a:txBody>
                    <a:bodyPr/>
                    <a:lstStyle/>
                    <a:p>
                      <a:pPr marL="0" marR="0" lvl="0" indent="0" algn="l" rtl="0">
                        <a:lnSpc>
                          <a:spcPct val="100000"/>
                        </a:lnSpc>
                        <a:spcBef>
                          <a:spcPts val="0"/>
                        </a:spcBef>
                        <a:spcAft>
                          <a:spcPts val="0"/>
                        </a:spcAft>
                        <a:buClr>
                          <a:schemeClr val="dk1"/>
                        </a:buClr>
                        <a:buSzPts val="1400"/>
                        <a:buFont typeface="Arial"/>
                        <a:buNone/>
                      </a:pPr>
                      <a:r>
                        <a:rPr lang="en-US" sz="1400" u="none" strike="noStrike" cap="none"/>
                        <a:t>✔</a:t>
                      </a: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gridSpan="5">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a:t>Yes</a:t>
                      </a: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400"/>
                        <a:buFont typeface="Arial"/>
                        <a:buNone/>
                      </a:pP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a:t>No</a:t>
                      </a: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r>
              <a:tr h="152400">
                <a:tc gridSpan="8">
                  <a:txBody>
                    <a:bodyPr/>
                    <a:lstStyle/>
                    <a:p>
                      <a:pPr marL="0" marR="0" lvl="0" indent="0" algn="ctr" rtl="0">
                        <a:lnSpc>
                          <a:spcPct val="100000"/>
                        </a:lnSpc>
                        <a:spcBef>
                          <a:spcPts val="0"/>
                        </a:spcBef>
                        <a:spcAft>
                          <a:spcPts val="0"/>
                        </a:spcAft>
                        <a:buClr>
                          <a:srgbClr val="000000"/>
                        </a:buClr>
                        <a:buSzPts val="1400"/>
                        <a:buFont typeface="Arial"/>
                        <a:buNone/>
                      </a:pPr>
                      <a:r>
                        <a:rPr lang="en-US" sz="1400" b="1" u="none" strike="noStrike" cap="none"/>
                        <a:t> Is the recruitment for both Male &amp; Female candidates from General &amp; Private Ward of the study done in Fair &amp; Equitable manner without any coercion</a:t>
                      </a:r>
                      <a:endParaRPr sz="14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2CC"/>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52400">
                <a:tc>
                  <a:txBody>
                    <a:bodyPr/>
                    <a:lstStyle/>
                    <a:p>
                      <a:pPr marL="0" marR="0" lvl="0" indent="0" algn="l" rtl="0">
                        <a:lnSpc>
                          <a:spcPct val="100000"/>
                        </a:lnSpc>
                        <a:spcBef>
                          <a:spcPts val="0"/>
                        </a:spcBef>
                        <a:spcAft>
                          <a:spcPts val="0"/>
                        </a:spcAft>
                        <a:buClr>
                          <a:schemeClr val="dk1"/>
                        </a:buClr>
                        <a:buSzPts val="1400"/>
                        <a:buFont typeface="Arial"/>
                        <a:buNone/>
                      </a:pPr>
                      <a:r>
                        <a:rPr lang="en-US" sz="1400" u="none" strike="noStrike" cap="none"/>
                        <a:t>✔</a:t>
                      </a: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gridSpan="5">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a:t>Yes</a:t>
                      </a: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400"/>
                        <a:buFont typeface="Arial"/>
                        <a:buNone/>
                      </a:pP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a:t>No</a:t>
                      </a: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323F4F"/>
        </a:solidFill>
        <a:effectLst/>
      </p:bgPr>
    </p:bg>
    <p:spTree>
      <p:nvGrpSpPr>
        <p:cNvPr id="1" name="Shape 98"/>
        <p:cNvGrpSpPr/>
        <p:nvPr/>
      </p:nvGrpSpPr>
      <p:grpSpPr>
        <a:xfrm>
          <a:off x="0" y="0"/>
          <a:ext cx="0" cy="0"/>
          <a:chOff x="0" y="0"/>
          <a:chExt cx="0" cy="0"/>
        </a:xfrm>
      </p:grpSpPr>
      <p:graphicFrame>
        <p:nvGraphicFramePr>
          <p:cNvPr id="99" name="Google Shape;99;p5"/>
          <p:cNvGraphicFramePr/>
          <p:nvPr/>
        </p:nvGraphicFramePr>
        <p:xfrm>
          <a:off x="331786" y="385763"/>
          <a:ext cx="11426825" cy="5680090"/>
        </p:xfrm>
        <a:graphic>
          <a:graphicData uri="http://schemas.openxmlformats.org/drawingml/2006/table">
            <a:tbl>
              <a:tblPr firstRow="1" bandRow="1">
                <a:noFill/>
                <a:tableStyleId>{ADBC144D-8F7B-48A7-86A1-F2F6177350FD}</a:tableStyleId>
              </a:tblPr>
              <a:tblGrid>
                <a:gridCol w="11426825"/>
              </a:tblGrid>
              <a:tr h="557200">
                <a:tc>
                  <a:txBody>
                    <a:bodyPr/>
                    <a:lstStyle/>
                    <a:p>
                      <a:pPr marL="0" marR="0" lvl="0" indent="0" algn="ctr" rtl="0">
                        <a:lnSpc>
                          <a:spcPct val="100000"/>
                        </a:lnSpc>
                        <a:spcBef>
                          <a:spcPts val="0"/>
                        </a:spcBef>
                        <a:spcAft>
                          <a:spcPts val="0"/>
                        </a:spcAft>
                        <a:buClr>
                          <a:srgbClr val="000000"/>
                        </a:buClr>
                        <a:buSzPts val="2000"/>
                        <a:buFont typeface="Arial"/>
                        <a:buNone/>
                      </a:pPr>
                      <a:r>
                        <a:rPr lang="en-US" sz="2000" u="none" strike="noStrike" cap="none" dirty="0">
                          <a:solidFill>
                            <a:schemeClr val="dk1"/>
                          </a:solidFill>
                        </a:rPr>
                        <a:t>Study Planning</a:t>
                      </a:r>
                      <a:endParaRPr sz="1400" u="none" strike="noStrike" cap="none" dirty="0"/>
                    </a:p>
                    <a:p>
                      <a:pPr marL="0" marR="0" lvl="0" indent="0" algn="ctr" rtl="0">
                        <a:lnSpc>
                          <a:spcPct val="100000"/>
                        </a:lnSpc>
                        <a:spcBef>
                          <a:spcPts val="0"/>
                        </a:spcBef>
                        <a:spcAft>
                          <a:spcPts val="0"/>
                        </a:spcAft>
                        <a:buClr>
                          <a:srgbClr val="000000"/>
                        </a:buClr>
                        <a:buSzPts val="1600"/>
                        <a:buFont typeface="Arial"/>
                        <a:buNone/>
                      </a:pPr>
                      <a:r>
                        <a:rPr lang="en-US" sz="1600" b="0" i="1" u="none" strike="noStrike" cap="none" dirty="0">
                          <a:solidFill>
                            <a:schemeClr val="dk1"/>
                          </a:solidFill>
                          <a:latin typeface="Arial Narrow"/>
                          <a:ea typeface="Arial Narrow"/>
                          <a:cs typeface="Arial Narrow"/>
                          <a:sym typeface="Arial Narrow"/>
                        </a:rPr>
                        <a:t>A brief study planning to be attached as flowchart</a:t>
                      </a:r>
                      <a:endParaRPr sz="1600" b="0" i="1" u="none" strike="noStrike" cap="none" dirty="0">
                        <a:solidFill>
                          <a:schemeClr val="dk1"/>
                        </a:solidFill>
                        <a:latin typeface="Arial Narrow"/>
                        <a:ea typeface="Arial Narrow"/>
                        <a:cs typeface="Arial Narrow"/>
                        <a:sym typeface="Arial Narrow"/>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0CECE"/>
                    </a:solidFill>
                  </a:tcPr>
                </a:tc>
              </a:tr>
              <a:tr h="5040000">
                <a:tc>
                  <a:txBody>
                    <a:bodyPr/>
                    <a:lstStyle/>
                    <a:p>
                      <a:pPr marL="0" marR="0" lvl="0" indent="0" algn="l" rtl="0">
                        <a:lnSpc>
                          <a:spcPct val="100000"/>
                        </a:lnSpc>
                        <a:spcBef>
                          <a:spcPts val="0"/>
                        </a:spcBef>
                        <a:spcAft>
                          <a:spcPts val="0"/>
                        </a:spcAft>
                        <a:buClr>
                          <a:srgbClr val="000000"/>
                        </a:buClr>
                        <a:buSzPts val="1200"/>
                        <a:buFont typeface="Arial"/>
                        <a:buNone/>
                      </a:pPr>
                      <a:endParaRPr sz="1200" b="1" u="none" strike="noStrike" cap="none"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r>
            </a:tbl>
          </a:graphicData>
        </a:graphic>
      </p:graphicFrame>
      <p:sp>
        <p:nvSpPr>
          <p:cNvPr id="100" name="Google Shape;100;p5"/>
          <p:cNvSpPr/>
          <p:nvPr/>
        </p:nvSpPr>
        <p:spPr>
          <a:xfrm>
            <a:off x="1530619" y="1465777"/>
            <a:ext cx="3807069" cy="630828"/>
          </a:xfrm>
          <a:prstGeom prst="roundRect">
            <a:avLst>
              <a:gd name="adj" fmla="val 16667"/>
            </a:avLst>
          </a:prstGeom>
          <a:solidFill>
            <a:srgbClr val="D0E0E3"/>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lvl="0" algn="ctr">
              <a:buSzPts val="1100"/>
            </a:pPr>
            <a:r>
              <a:rPr lang="en-US" sz="1100" b="0" i="0" u="none" strike="noStrike" cap="none" dirty="0" smtClean="0">
                <a:solidFill>
                  <a:srgbClr val="000000"/>
                </a:solidFill>
                <a:latin typeface="Montserrat Medium"/>
                <a:ea typeface="Montserrat Medium"/>
                <a:cs typeface="Montserrat Medium"/>
                <a:sym typeface="Montserrat Medium"/>
              </a:rPr>
              <a:t>Pathologically confirmed </a:t>
            </a:r>
            <a:r>
              <a:rPr lang="en-US" sz="1100" dirty="0" smtClean="0">
                <a:latin typeface="Montserrat Medium"/>
                <a:ea typeface="Montserrat Medium"/>
                <a:cs typeface="Montserrat Medium"/>
                <a:sym typeface="Montserrat Medium"/>
              </a:rPr>
              <a:t>gastric </a:t>
            </a:r>
            <a:r>
              <a:rPr lang="en-US" sz="1100" dirty="0">
                <a:latin typeface="Montserrat Medium"/>
                <a:ea typeface="Montserrat Medium"/>
                <a:cs typeface="Montserrat Medium"/>
                <a:sym typeface="Montserrat Medium"/>
              </a:rPr>
              <a:t>adenocarcinoma with suspected clinical peritoneal </a:t>
            </a:r>
            <a:r>
              <a:rPr lang="en-US" sz="1100" dirty="0" smtClean="0">
                <a:latin typeface="Montserrat Medium"/>
                <a:ea typeface="Montserrat Medium"/>
                <a:cs typeface="Montserrat Medium"/>
                <a:sym typeface="Montserrat Medium"/>
              </a:rPr>
              <a:t>involvement</a:t>
            </a:r>
            <a:r>
              <a:rPr lang="en-US" sz="1100" b="0" i="0" u="none" strike="noStrike" cap="none" dirty="0" smtClean="0">
                <a:solidFill>
                  <a:srgbClr val="000000"/>
                </a:solidFill>
                <a:latin typeface="Montserrat Medium"/>
                <a:ea typeface="Montserrat Medium"/>
                <a:cs typeface="Montserrat Medium"/>
                <a:sym typeface="Montserrat Medium"/>
              </a:rPr>
              <a:t> </a:t>
            </a:r>
            <a:r>
              <a:rPr lang="en-US" sz="1100" b="0" i="0" u="none" strike="noStrike" cap="none" dirty="0">
                <a:solidFill>
                  <a:srgbClr val="000000"/>
                </a:solidFill>
                <a:latin typeface="Montserrat Medium"/>
                <a:ea typeface="Montserrat Medium"/>
                <a:cs typeface="Montserrat Medium"/>
                <a:sym typeface="Montserrat Medium"/>
              </a:rPr>
              <a:t>fitting the inclusion criteria</a:t>
            </a:r>
            <a:endParaRPr sz="1100" b="0" i="0" u="none" strike="noStrike" cap="none" dirty="0">
              <a:solidFill>
                <a:srgbClr val="000000"/>
              </a:solidFill>
              <a:latin typeface="Montserrat Medium"/>
              <a:ea typeface="Montserrat Medium"/>
              <a:cs typeface="Montserrat Medium"/>
              <a:sym typeface="Montserrat Medium"/>
            </a:endParaRPr>
          </a:p>
        </p:txBody>
      </p:sp>
      <p:sp>
        <p:nvSpPr>
          <p:cNvPr id="101" name="Google Shape;101;p5"/>
          <p:cNvSpPr/>
          <p:nvPr/>
        </p:nvSpPr>
        <p:spPr>
          <a:xfrm>
            <a:off x="2420154" y="2504422"/>
            <a:ext cx="2028000" cy="639300"/>
          </a:xfrm>
          <a:prstGeom prst="roundRect">
            <a:avLst>
              <a:gd name="adj" fmla="val 16667"/>
            </a:avLst>
          </a:prstGeom>
          <a:solidFill>
            <a:srgbClr val="D0E0E3"/>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lvl="0" algn="ctr">
              <a:buSzPts val="1100"/>
            </a:pPr>
            <a:r>
              <a:rPr lang="en-US" sz="1100" dirty="0" smtClean="0">
                <a:latin typeface="Montserrat Medium"/>
                <a:ea typeface="Montserrat Medium"/>
                <a:cs typeface="Montserrat Medium"/>
                <a:sym typeface="Montserrat Medium"/>
              </a:rPr>
              <a:t>CECT thorax and whole abdomen </a:t>
            </a:r>
            <a:r>
              <a:rPr lang="en-US" sz="1100" dirty="0">
                <a:latin typeface="Montserrat Medium"/>
                <a:ea typeface="Montserrat Medium"/>
                <a:cs typeface="Montserrat Medium"/>
                <a:sym typeface="Montserrat Medium"/>
              </a:rPr>
              <a:t>as per </a:t>
            </a:r>
            <a:r>
              <a:rPr lang="en-US" sz="1100" dirty="0" smtClean="0">
                <a:latin typeface="Montserrat Medium"/>
                <a:ea typeface="Montserrat Medium"/>
                <a:cs typeface="Montserrat Medium"/>
                <a:sym typeface="Montserrat Medium"/>
              </a:rPr>
              <a:t>standard </a:t>
            </a:r>
            <a:r>
              <a:rPr lang="en-US" sz="1100" dirty="0">
                <a:latin typeface="Montserrat Medium"/>
                <a:ea typeface="Montserrat Medium"/>
                <a:cs typeface="Montserrat Medium"/>
                <a:sym typeface="Montserrat Medium"/>
              </a:rPr>
              <a:t>protocol</a:t>
            </a:r>
          </a:p>
        </p:txBody>
      </p:sp>
      <p:sp>
        <p:nvSpPr>
          <p:cNvPr id="103" name="Google Shape;103;p5"/>
          <p:cNvSpPr/>
          <p:nvPr/>
        </p:nvSpPr>
        <p:spPr>
          <a:xfrm>
            <a:off x="2166050" y="4572000"/>
            <a:ext cx="2536500" cy="1091600"/>
          </a:xfrm>
          <a:prstGeom prst="roundRect">
            <a:avLst>
              <a:gd name="adj" fmla="val 16667"/>
            </a:avLst>
          </a:prstGeom>
          <a:solidFill>
            <a:srgbClr val="D0E0E3"/>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lvl="0" algn="ctr">
              <a:buSzPts val="1100"/>
            </a:pPr>
            <a:r>
              <a:rPr lang="en-US" sz="1100" dirty="0">
                <a:latin typeface="Montserrat Medium"/>
                <a:ea typeface="Montserrat Medium"/>
                <a:cs typeface="Montserrat Medium"/>
                <a:sym typeface="Montserrat Medium"/>
              </a:rPr>
              <a:t>For confirmation of diagnosis and to assess extent of disease diagnostic laparoscopy will be performed as per institute protocol</a:t>
            </a:r>
          </a:p>
        </p:txBody>
      </p:sp>
      <p:cxnSp>
        <p:nvCxnSpPr>
          <p:cNvPr id="104" name="Google Shape;104;p5"/>
          <p:cNvCxnSpPr>
            <a:stCxn id="100" idx="2"/>
            <a:endCxn id="101" idx="0"/>
          </p:cNvCxnSpPr>
          <p:nvPr/>
        </p:nvCxnSpPr>
        <p:spPr>
          <a:xfrm>
            <a:off x="3434154" y="2096605"/>
            <a:ext cx="0" cy="407817"/>
          </a:xfrm>
          <a:prstGeom prst="straightConnector1">
            <a:avLst/>
          </a:prstGeom>
          <a:noFill/>
          <a:ln w="9525" cap="flat" cmpd="sng">
            <a:solidFill>
              <a:srgbClr val="595959"/>
            </a:solidFill>
            <a:prstDash val="solid"/>
            <a:round/>
            <a:headEnd type="none" w="sm" len="sm"/>
            <a:tailEnd type="triangle" w="med" len="med"/>
          </a:ln>
        </p:spPr>
      </p:cxnSp>
      <p:cxnSp>
        <p:nvCxnSpPr>
          <p:cNvPr id="105" name="Google Shape;105;p5"/>
          <p:cNvCxnSpPr>
            <a:stCxn id="101" idx="2"/>
            <a:endCxn id="106" idx="0"/>
          </p:cNvCxnSpPr>
          <p:nvPr/>
        </p:nvCxnSpPr>
        <p:spPr>
          <a:xfrm>
            <a:off x="3434154" y="3143722"/>
            <a:ext cx="0" cy="410725"/>
          </a:xfrm>
          <a:prstGeom prst="straightConnector1">
            <a:avLst/>
          </a:prstGeom>
          <a:noFill/>
          <a:ln w="9525" cap="flat" cmpd="sng">
            <a:solidFill>
              <a:srgbClr val="595959"/>
            </a:solidFill>
            <a:prstDash val="solid"/>
            <a:round/>
            <a:headEnd type="none" w="sm" len="sm"/>
            <a:tailEnd type="triangle" w="med" len="med"/>
          </a:ln>
        </p:spPr>
      </p:cxnSp>
      <p:sp>
        <p:nvSpPr>
          <p:cNvPr id="108" name="Google Shape;108;p5"/>
          <p:cNvSpPr/>
          <p:nvPr/>
        </p:nvSpPr>
        <p:spPr>
          <a:xfrm>
            <a:off x="7448637" y="3896712"/>
            <a:ext cx="1880001" cy="1290217"/>
          </a:xfrm>
          <a:prstGeom prst="roundRect">
            <a:avLst>
              <a:gd name="adj" fmla="val 16667"/>
            </a:avLst>
          </a:prstGeom>
          <a:solidFill>
            <a:srgbClr val="F6B26B"/>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lvl="0" algn="ctr">
              <a:buSzPts val="1100"/>
            </a:pPr>
            <a:r>
              <a:rPr lang="en-US" sz="1100" i="1" dirty="0" smtClean="0">
                <a:latin typeface="Montserrat Medium"/>
                <a:ea typeface="Montserrat Medium"/>
                <a:cs typeface="Montserrat Medium"/>
                <a:sym typeface="Montserrat Medium"/>
              </a:rPr>
              <a:t>MEDIUM IMPACT</a:t>
            </a:r>
            <a:endParaRPr lang="en-US" sz="1100" i="1" dirty="0">
              <a:latin typeface="Montserrat Medium"/>
              <a:ea typeface="Montserrat Medium"/>
              <a:cs typeface="Montserrat Medium"/>
              <a:sym typeface="Montserrat Medium"/>
            </a:endParaRPr>
          </a:p>
          <a:p>
            <a:pPr lvl="0" algn="ctr">
              <a:buSzPts val="1100"/>
            </a:pPr>
            <a:r>
              <a:rPr lang="en-US" sz="1100" i="1" dirty="0" smtClean="0">
                <a:latin typeface="Montserrat Medium"/>
                <a:ea typeface="Montserrat Medium"/>
                <a:cs typeface="Montserrat Medium"/>
                <a:sym typeface="Montserrat Medium"/>
              </a:rPr>
              <a:t>(addition or exclusion of one modality from the treatment plan or change in chemotherapy regimen)</a:t>
            </a:r>
            <a:endParaRPr lang="en-US" sz="1100" i="1" dirty="0">
              <a:latin typeface="Montserrat Medium"/>
              <a:ea typeface="Montserrat Medium"/>
              <a:cs typeface="Montserrat Medium"/>
              <a:sym typeface="Montserrat Medium"/>
            </a:endParaRPr>
          </a:p>
        </p:txBody>
      </p:sp>
      <p:sp>
        <p:nvSpPr>
          <p:cNvPr id="109" name="Google Shape;109;p5"/>
          <p:cNvSpPr/>
          <p:nvPr/>
        </p:nvSpPr>
        <p:spPr>
          <a:xfrm>
            <a:off x="5662247" y="3898089"/>
            <a:ext cx="1706855" cy="590054"/>
          </a:xfrm>
          <a:prstGeom prst="roundRect">
            <a:avLst>
              <a:gd name="adj" fmla="val 16667"/>
            </a:avLst>
          </a:prstGeom>
          <a:solidFill>
            <a:srgbClr val="B6D7A8"/>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en-US" sz="1100" b="0" i="1" u="none" strike="noStrike" cap="none" dirty="0" smtClean="0">
                <a:solidFill>
                  <a:srgbClr val="000000"/>
                </a:solidFill>
                <a:latin typeface="Montserrat Medium"/>
                <a:ea typeface="Montserrat Medium"/>
                <a:cs typeface="Montserrat Medium"/>
                <a:sym typeface="Montserrat Medium"/>
              </a:rPr>
              <a:t>HIGH IMPACT</a:t>
            </a:r>
          </a:p>
          <a:p>
            <a:pPr marL="0" marR="0" lvl="0" indent="0" algn="ctr" rtl="0">
              <a:lnSpc>
                <a:spcPct val="100000"/>
              </a:lnSpc>
              <a:spcBef>
                <a:spcPts val="0"/>
              </a:spcBef>
              <a:spcAft>
                <a:spcPts val="0"/>
              </a:spcAft>
              <a:buClr>
                <a:srgbClr val="000000"/>
              </a:buClr>
              <a:buSzPts val="1100"/>
              <a:buFont typeface="Arial"/>
              <a:buNone/>
            </a:pPr>
            <a:r>
              <a:rPr lang="en-US" sz="1100" i="1" dirty="0" smtClean="0">
                <a:latin typeface="Montserrat Medium"/>
                <a:ea typeface="Montserrat Medium"/>
                <a:cs typeface="Montserrat Medium"/>
                <a:sym typeface="Montserrat Medium"/>
              </a:rPr>
              <a:t>(change in modality of treatment)</a:t>
            </a:r>
            <a:endParaRPr sz="1100" b="0" i="1" u="none" strike="noStrike" cap="none" dirty="0">
              <a:solidFill>
                <a:srgbClr val="000000"/>
              </a:solidFill>
              <a:latin typeface="Montserrat Medium"/>
              <a:ea typeface="Montserrat Medium"/>
              <a:cs typeface="Montserrat Medium"/>
              <a:sym typeface="Montserrat Medium"/>
            </a:endParaRPr>
          </a:p>
        </p:txBody>
      </p:sp>
      <p:sp>
        <p:nvSpPr>
          <p:cNvPr id="110" name="Google Shape;110;p5"/>
          <p:cNvSpPr/>
          <p:nvPr/>
        </p:nvSpPr>
        <p:spPr>
          <a:xfrm>
            <a:off x="6475900" y="2082225"/>
            <a:ext cx="2536500" cy="643390"/>
          </a:xfrm>
          <a:prstGeom prst="roundRect">
            <a:avLst>
              <a:gd name="adj" fmla="val 16667"/>
            </a:avLst>
          </a:prstGeom>
          <a:solidFill>
            <a:srgbClr val="D0E0E3"/>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lvl="0" algn="ctr">
              <a:buSzPts val="1100"/>
            </a:pPr>
            <a:r>
              <a:rPr lang="en-US" sz="1100" dirty="0">
                <a:latin typeface="Montserrat Medium"/>
                <a:ea typeface="Montserrat Medium"/>
                <a:cs typeface="Montserrat Medium"/>
                <a:sym typeface="Montserrat Medium"/>
              </a:rPr>
              <a:t>Diagnostic accuracy and PCI scores of all the modalities will be compared </a:t>
            </a:r>
          </a:p>
        </p:txBody>
      </p:sp>
      <p:sp>
        <p:nvSpPr>
          <p:cNvPr id="106" name="Google Shape;106;p5"/>
          <p:cNvSpPr/>
          <p:nvPr/>
        </p:nvSpPr>
        <p:spPr>
          <a:xfrm>
            <a:off x="2122104" y="3554447"/>
            <a:ext cx="2624100" cy="615300"/>
          </a:xfrm>
          <a:prstGeom prst="roundRect">
            <a:avLst>
              <a:gd name="adj" fmla="val 16667"/>
            </a:avLst>
          </a:prstGeom>
          <a:solidFill>
            <a:srgbClr val="D0E0E3"/>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en-US" sz="1100" b="0" i="0" u="none" strike="noStrike" cap="none" dirty="0" smtClean="0">
                <a:solidFill>
                  <a:srgbClr val="000000"/>
                </a:solidFill>
                <a:latin typeface="Montserrat Medium"/>
                <a:ea typeface="Montserrat Medium"/>
                <a:cs typeface="Montserrat Medium"/>
                <a:sym typeface="Montserrat Medium"/>
              </a:rPr>
              <a:t>68Ga-FAPI PET-CT will be done within 7 days of CECT</a:t>
            </a:r>
            <a:endParaRPr sz="1100" b="0" i="0" u="none" strike="noStrike" cap="none" dirty="0">
              <a:solidFill>
                <a:srgbClr val="000000"/>
              </a:solidFill>
              <a:latin typeface="Montserrat Medium"/>
              <a:ea typeface="Montserrat Medium"/>
              <a:cs typeface="Montserrat Medium"/>
              <a:sym typeface="Montserrat Medium"/>
            </a:endParaRPr>
          </a:p>
        </p:txBody>
      </p:sp>
      <p:cxnSp>
        <p:nvCxnSpPr>
          <p:cNvPr id="111" name="Google Shape;111;p5"/>
          <p:cNvCxnSpPr>
            <a:endCxn id="103" idx="0"/>
          </p:cNvCxnSpPr>
          <p:nvPr/>
        </p:nvCxnSpPr>
        <p:spPr>
          <a:xfrm>
            <a:off x="3434154" y="4169747"/>
            <a:ext cx="146" cy="402253"/>
          </a:xfrm>
          <a:prstGeom prst="straightConnector1">
            <a:avLst/>
          </a:prstGeom>
          <a:noFill/>
          <a:ln w="9525" cap="flat" cmpd="sng">
            <a:solidFill>
              <a:srgbClr val="595959"/>
            </a:solidFill>
            <a:prstDash val="solid"/>
            <a:round/>
            <a:headEnd type="none" w="sm" len="sm"/>
            <a:tailEnd type="triangle" w="med" len="med"/>
          </a:ln>
        </p:spPr>
      </p:cxnSp>
      <p:cxnSp>
        <p:nvCxnSpPr>
          <p:cNvPr id="112" name="Google Shape;112;p5"/>
          <p:cNvCxnSpPr>
            <a:stCxn id="103" idx="3"/>
            <a:endCxn id="110" idx="0"/>
          </p:cNvCxnSpPr>
          <p:nvPr/>
        </p:nvCxnSpPr>
        <p:spPr>
          <a:xfrm flipV="1">
            <a:off x="4702550" y="2082225"/>
            <a:ext cx="3041600" cy="3035575"/>
          </a:xfrm>
          <a:prstGeom prst="curvedConnector4">
            <a:avLst>
              <a:gd name="adj1" fmla="val 27707"/>
              <a:gd name="adj2" fmla="val 129254"/>
            </a:avLst>
          </a:prstGeom>
          <a:noFill/>
          <a:ln w="9525" cap="flat" cmpd="sng">
            <a:solidFill>
              <a:srgbClr val="424242"/>
            </a:solidFill>
            <a:prstDash val="solid"/>
            <a:round/>
            <a:headEnd type="none" w="sm" len="sm"/>
            <a:tailEnd type="triangle" w="med" len="med"/>
          </a:ln>
        </p:spPr>
      </p:cxnSp>
      <p:sp>
        <p:nvSpPr>
          <p:cNvPr id="45" name="Google Shape;108;p5"/>
          <p:cNvSpPr/>
          <p:nvPr/>
        </p:nvSpPr>
        <p:spPr>
          <a:xfrm>
            <a:off x="9424860" y="3886366"/>
            <a:ext cx="1136868" cy="1516177"/>
          </a:xfrm>
          <a:prstGeom prst="roundRect">
            <a:avLst>
              <a:gd name="adj" fmla="val 16667"/>
            </a:avLst>
          </a:prstGeom>
          <a:solidFill>
            <a:srgbClr val="F6B26B"/>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en-US" sz="1100" b="0" i="1" u="none" strike="noStrike" cap="none" dirty="0" smtClean="0">
                <a:solidFill>
                  <a:srgbClr val="000000"/>
                </a:solidFill>
                <a:latin typeface="Montserrat Medium"/>
                <a:ea typeface="Montserrat Medium"/>
                <a:cs typeface="Montserrat Medium"/>
                <a:sym typeface="Montserrat Medium"/>
              </a:rPr>
              <a:t>LOW IMPACT</a:t>
            </a:r>
          </a:p>
          <a:p>
            <a:pPr marL="0" marR="0" lvl="0" indent="0" algn="ctr" rtl="0">
              <a:lnSpc>
                <a:spcPct val="100000"/>
              </a:lnSpc>
              <a:spcBef>
                <a:spcPts val="0"/>
              </a:spcBef>
              <a:spcAft>
                <a:spcPts val="0"/>
              </a:spcAft>
              <a:buClr>
                <a:srgbClr val="000000"/>
              </a:buClr>
              <a:buSzPts val="1100"/>
              <a:buFont typeface="Arial"/>
              <a:buNone/>
            </a:pPr>
            <a:r>
              <a:rPr lang="en-US" sz="1100" i="1" dirty="0" smtClean="0">
                <a:latin typeface="Montserrat Medium"/>
                <a:ea typeface="Montserrat Medium"/>
                <a:cs typeface="Montserrat Medium"/>
                <a:sym typeface="Montserrat Medium"/>
              </a:rPr>
              <a:t>(change in therapy details within the same modality)</a:t>
            </a:r>
            <a:endParaRPr sz="1100" b="0" i="1" u="none" strike="noStrike" cap="none" dirty="0">
              <a:solidFill>
                <a:srgbClr val="000000"/>
              </a:solidFill>
              <a:latin typeface="Montserrat Medium"/>
              <a:ea typeface="Montserrat Medium"/>
              <a:cs typeface="Montserrat Medium"/>
              <a:sym typeface="Montserrat Medium"/>
            </a:endParaRPr>
          </a:p>
        </p:txBody>
      </p:sp>
      <p:cxnSp>
        <p:nvCxnSpPr>
          <p:cNvPr id="36" name="Straight Arrow Connector 35"/>
          <p:cNvCxnSpPr>
            <a:stCxn id="110" idx="2"/>
            <a:endCxn id="109" idx="0"/>
          </p:cNvCxnSpPr>
          <p:nvPr/>
        </p:nvCxnSpPr>
        <p:spPr>
          <a:xfrm flipH="1">
            <a:off x="6515675" y="2725615"/>
            <a:ext cx="1228475" cy="117247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a:stCxn id="110" idx="2"/>
          </p:cNvCxnSpPr>
          <p:nvPr/>
        </p:nvCxnSpPr>
        <p:spPr>
          <a:xfrm>
            <a:off x="7744150" y="2725615"/>
            <a:ext cx="619857" cy="116075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7" name="Google Shape;108;p5"/>
          <p:cNvSpPr/>
          <p:nvPr/>
        </p:nvSpPr>
        <p:spPr>
          <a:xfrm>
            <a:off x="10740330" y="3886366"/>
            <a:ext cx="822095" cy="590051"/>
          </a:xfrm>
          <a:prstGeom prst="roundRect">
            <a:avLst>
              <a:gd name="adj" fmla="val 16667"/>
            </a:avLst>
          </a:prstGeom>
          <a:solidFill>
            <a:srgbClr val="F6B26B"/>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en-US" sz="1100" b="0" i="1" u="none" strike="noStrike" cap="none" dirty="0" smtClean="0">
                <a:solidFill>
                  <a:srgbClr val="000000"/>
                </a:solidFill>
                <a:latin typeface="Montserrat Medium"/>
                <a:ea typeface="Montserrat Medium"/>
                <a:cs typeface="Montserrat Medium"/>
                <a:sym typeface="Montserrat Medium"/>
              </a:rPr>
              <a:t>NO IMPACT</a:t>
            </a:r>
            <a:endParaRPr sz="1100" b="0" i="1" u="none" strike="noStrike" cap="none" dirty="0">
              <a:solidFill>
                <a:srgbClr val="000000"/>
              </a:solidFill>
              <a:latin typeface="Montserrat Medium"/>
              <a:ea typeface="Montserrat Medium"/>
              <a:cs typeface="Montserrat Medium"/>
              <a:sym typeface="Montserrat Medium"/>
            </a:endParaRPr>
          </a:p>
        </p:txBody>
      </p:sp>
      <p:cxnSp>
        <p:nvCxnSpPr>
          <p:cNvPr id="48" name="Straight Arrow Connector 47"/>
          <p:cNvCxnSpPr>
            <a:stCxn id="110" idx="2"/>
            <a:endCxn id="45" idx="0"/>
          </p:cNvCxnSpPr>
          <p:nvPr/>
        </p:nvCxnSpPr>
        <p:spPr>
          <a:xfrm>
            <a:off x="7744150" y="2725615"/>
            <a:ext cx="2249144" cy="116075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a:stCxn id="110" idx="2"/>
            <a:endCxn id="67" idx="0"/>
          </p:cNvCxnSpPr>
          <p:nvPr/>
        </p:nvCxnSpPr>
        <p:spPr>
          <a:xfrm>
            <a:off x="7744150" y="2725615"/>
            <a:ext cx="3407228" cy="116075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323F4F"/>
        </a:solidFill>
        <a:effectLst/>
      </p:bgPr>
    </p:bg>
    <p:spTree>
      <p:nvGrpSpPr>
        <p:cNvPr id="1" name="Shape 121"/>
        <p:cNvGrpSpPr/>
        <p:nvPr/>
      </p:nvGrpSpPr>
      <p:grpSpPr>
        <a:xfrm>
          <a:off x="0" y="0"/>
          <a:ext cx="0" cy="0"/>
          <a:chOff x="0" y="0"/>
          <a:chExt cx="0" cy="0"/>
        </a:xfrm>
      </p:grpSpPr>
      <p:graphicFrame>
        <p:nvGraphicFramePr>
          <p:cNvPr id="122" name="Google Shape;122;p6"/>
          <p:cNvGraphicFramePr/>
          <p:nvPr>
            <p:extLst>
              <p:ext uri="{D42A27DB-BD31-4B8C-83A1-F6EECF244321}">
                <p14:modId xmlns:p14="http://schemas.microsoft.com/office/powerpoint/2010/main" val="1903089881"/>
              </p:ext>
            </p:extLst>
          </p:nvPr>
        </p:nvGraphicFramePr>
        <p:xfrm>
          <a:off x="331786" y="385763"/>
          <a:ext cx="11426825" cy="5597200"/>
        </p:xfrm>
        <a:graphic>
          <a:graphicData uri="http://schemas.openxmlformats.org/drawingml/2006/table">
            <a:tbl>
              <a:tblPr firstRow="1" bandRow="1">
                <a:noFill/>
                <a:tableStyleId>{ADBC144D-8F7B-48A7-86A1-F2F6177350FD}</a:tableStyleId>
              </a:tblPr>
              <a:tblGrid>
                <a:gridCol w="11426825"/>
              </a:tblGrid>
              <a:tr h="557200">
                <a:tc>
                  <a:txBody>
                    <a:bodyPr/>
                    <a:lstStyle/>
                    <a:p>
                      <a:pPr marL="0" marR="0" lvl="0" indent="0" algn="ctr" rtl="0">
                        <a:lnSpc>
                          <a:spcPct val="100000"/>
                        </a:lnSpc>
                        <a:spcBef>
                          <a:spcPts val="0"/>
                        </a:spcBef>
                        <a:spcAft>
                          <a:spcPts val="0"/>
                        </a:spcAft>
                        <a:buClr>
                          <a:srgbClr val="000000"/>
                        </a:buClr>
                        <a:buSzPts val="2000"/>
                        <a:buFont typeface="Arial"/>
                        <a:buNone/>
                      </a:pPr>
                      <a:r>
                        <a:rPr lang="en-US" sz="2000" u="none" strike="noStrike" cap="none" dirty="0">
                          <a:solidFill>
                            <a:schemeClr val="dk1"/>
                          </a:solidFill>
                        </a:rPr>
                        <a:t>Study </a:t>
                      </a:r>
                      <a:r>
                        <a:rPr lang="en-US" sz="2000" u="none" strike="noStrike" cap="none" dirty="0" smtClean="0">
                          <a:solidFill>
                            <a:schemeClr val="dk1"/>
                          </a:solidFill>
                        </a:rPr>
                        <a:t>Planning</a:t>
                      </a:r>
                      <a:endParaRPr sz="1400" u="none" strike="noStrike" cap="none"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0CECE"/>
                    </a:solidFill>
                  </a:tcPr>
                </a:tc>
              </a:tr>
              <a:tr h="5040000">
                <a:tc>
                  <a:txBody>
                    <a:bodyPr/>
                    <a:lstStyle/>
                    <a:p>
                      <a:pPr marL="457200" marR="0" lvl="0" indent="-317500" algn="l" rtl="0">
                        <a:lnSpc>
                          <a:spcPct val="115000"/>
                        </a:lnSpc>
                        <a:spcBef>
                          <a:spcPts val="0"/>
                        </a:spcBef>
                        <a:spcAft>
                          <a:spcPts val="0"/>
                        </a:spcAft>
                        <a:buClr>
                          <a:schemeClr val="dk1"/>
                        </a:buClr>
                        <a:buSzPts val="1400"/>
                        <a:buFont typeface="Arial"/>
                        <a:buChar char="●"/>
                      </a:pPr>
                      <a:r>
                        <a:rPr lang="en-US" sz="1400" b="1" u="none" strike="noStrike" cap="none" dirty="0"/>
                        <a:t>All </a:t>
                      </a:r>
                      <a:r>
                        <a:rPr lang="en-US" sz="1400" b="1" u="none" strike="noStrike" cap="none" dirty="0" smtClean="0"/>
                        <a:t>consenting</a:t>
                      </a:r>
                      <a:r>
                        <a:rPr lang="en-US" sz="1400" b="1" u="none" strike="noStrike" cap="none" baseline="0" dirty="0" smtClean="0"/>
                        <a:t> </a:t>
                      </a:r>
                      <a:r>
                        <a:rPr lang="en-US" sz="1400" b="1" u="none" strike="noStrike" cap="none" dirty="0" smtClean="0"/>
                        <a:t>patients </a:t>
                      </a:r>
                      <a:r>
                        <a:rPr lang="en-US" sz="1400" b="1" u="none" strike="noStrike" cap="none" dirty="0"/>
                        <a:t>newly diagnosed with </a:t>
                      </a:r>
                      <a:r>
                        <a:rPr lang="en-US" sz="1400" b="1" u="none" strike="noStrike" cap="none" dirty="0" smtClean="0"/>
                        <a:t>pathologically confirmed gastric adenocarcinoma with suspected clinical peritoneal involvement</a:t>
                      </a:r>
                      <a:r>
                        <a:rPr lang="en-US" sz="1400" b="1" u="none" strike="noStrike" cap="none" baseline="0" dirty="0" smtClean="0"/>
                        <a:t> will be enrolled in the study.</a:t>
                      </a:r>
                      <a:endParaRPr lang="en-US" sz="1400" b="1" u="none" strike="noStrike" cap="none" dirty="0" smtClean="0"/>
                    </a:p>
                    <a:p>
                      <a:pPr marL="457200" marR="0" lvl="0" indent="-317500" algn="l" rtl="0">
                        <a:lnSpc>
                          <a:spcPct val="115000"/>
                        </a:lnSpc>
                        <a:spcBef>
                          <a:spcPts val="0"/>
                        </a:spcBef>
                        <a:spcAft>
                          <a:spcPts val="0"/>
                        </a:spcAft>
                        <a:buClr>
                          <a:schemeClr val="dk1"/>
                        </a:buClr>
                        <a:buSzPts val="1400"/>
                        <a:buFont typeface="Arial"/>
                        <a:buChar char="●"/>
                      </a:pPr>
                      <a:r>
                        <a:rPr lang="en-US" sz="1400" b="1" u="none" strike="noStrike" cap="none" dirty="0" smtClean="0"/>
                        <a:t>For hypothetical pre-FAPI</a:t>
                      </a:r>
                      <a:r>
                        <a:rPr lang="en-US" sz="1400" b="1" u="none" strike="noStrike" cap="none" baseline="0" dirty="0" smtClean="0"/>
                        <a:t> PET-CT / CECT treatment : c</a:t>
                      </a:r>
                      <a:r>
                        <a:rPr lang="en-US" sz="1400" b="1" u="none" strike="noStrike" cap="none" dirty="0" smtClean="0"/>
                        <a:t>linical </a:t>
                      </a:r>
                      <a:r>
                        <a:rPr lang="en-US" sz="1400" b="1" u="none" strike="noStrike" cap="none" dirty="0"/>
                        <a:t>parameters such as age, </a:t>
                      </a:r>
                      <a:r>
                        <a:rPr lang="en-US" sz="1400" b="1" u="none" strike="noStrike" cap="none" dirty="0" smtClean="0"/>
                        <a:t>tumor marker level, clinical performance status,</a:t>
                      </a:r>
                      <a:r>
                        <a:rPr lang="en-US" sz="1400" b="1" u="none" strike="noStrike" cap="none" baseline="0" dirty="0" smtClean="0"/>
                        <a:t> histopathology result after endoscopy or surgery will be noted.</a:t>
                      </a:r>
                    </a:p>
                    <a:p>
                      <a:pPr marL="457200" marR="0" lvl="0" indent="-317500" algn="l" rtl="0">
                        <a:lnSpc>
                          <a:spcPct val="115000"/>
                        </a:lnSpc>
                        <a:spcBef>
                          <a:spcPts val="0"/>
                        </a:spcBef>
                        <a:spcAft>
                          <a:spcPts val="0"/>
                        </a:spcAft>
                        <a:buClr>
                          <a:schemeClr val="dk1"/>
                        </a:buClr>
                        <a:buSzPts val="1400"/>
                        <a:buFont typeface="Arial"/>
                        <a:buChar char="●"/>
                      </a:pPr>
                      <a:r>
                        <a:rPr lang="en-US" sz="1400" b="1" u="none" strike="noStrike" cap="none" dirty="0" smtClean="0"/>
                        <a:t>PET-CT scans will be reviewed by two nuclear medicine physicians with 10 and 15 years of experience, respectively.</a:t>
                      </a:r>
                    </a:p>
                    <a:p>
                      <a:pPr marL="457200" marR="0" lvl="0" indent="-317500" algn="l" rtl="0">
                        <a:lnSpc>
                          <a:spcPct val="115000"/>
                        </a:lnSpc>
                        <a:spcBef>
                          <a:spcPts val="0"/>
                        </a:spcBef>
                        <a:spcAft>
                          <a:spcPts val="0"/>
                        </a:spcAft>
                        <a:buClr>
                          <a:schemeClr val="dk1"/>
                        </a:buClr>
                        <a:buSzPts val="1400"/>
                        <a:buFont typeface="Arial"/>
                        <a:buChar char="●"/>
                      </a:pPr>
                      <a:r>
                        <a:rPr lang="en-US" sz="1400" b="1" u="none" strike="noStrike" cap="none" dirty="0" smtClean="0"/>
                        <a:t>For hypothetical post-FAPI</a:t>
                      </a:r>
                      <a:r>
                        <a:rPr lang="en-US" sz="1400" b="1" u="none" strike="noStrike" cap="none" baseline="0" dirty="0" smtClean="0"/>
                        <a:t> PET-CT / CECT: impact of addition of the data obtained from 68Ga FAPI PET-CT will be noted.</a:t>
                      </a:r>
                    </a:p>
                    <a:p>
                      <a:pPr marL="457200" marR="0" lvl="0" indent="-317500" algn="l" rtl="0">
                        <a:lnSpc>
                          <a:spcPct val="115000"/>
                        </a:lnSpc>
                        <a:spcBef>
                          <a:spcPts val="0"/>
                        </a:spcBef>
                        <a:spcAft>
                          <a:spcPts val="0"/>
                        </a:spcAft>
                        <a:buClr>
                          <a:schemeClr val="dk1"/>
                        </a:buClr>
                        <a:buSzPts val="1400"/>
                        <a:buFont typeface="Arial"/>
                        <a:buChar char="●"/>
                      </a:pPr>
                      <a:r>
                        <a:rPr lang="en-US" sz="1400" b="1" u="none" strike="noStrike" cap="none" dirty="0" smtClean="0"/>
                        <a:t>Impact assessment</a:t>
                      </a:r>
                      <a:r>
                        <a:rPr lang="en-US" sz="1400" b="1" u="none" strike="noStrike" cap="none" baseline="0" dirty="0" smtClean="0"/>
                        <a:t> will be done as follows</a:t>
                      </a:r>
                      <a:r>
                        <a:rPr lang="en-US" sz="1400" b="1" u="none" strike="noStrike" cap="none" dirty="0" smtClean="0"/>
                        <a:t>:</a:t>
                      </a:r>
                      <a:endParaRPr sz="1400" b="1" u="none" strike="noStrike" cap="none" dirty="0"/>
                    </a:p>
                    <a:p>
                      <a:pPr marL="914400" marR="0" lvl="1" indent="-317500" algn="l" rtl="0">
                        <a:lnSpc>
                          <a:spcPct val="115000"/>
                        </a:lnSpc>
                        <a:spcBef>
                          <a:spcPts val="0"/>
                        </a:spcBef>
                        <a:spcAft>
                          <a:spcPts val="0"/>
                        </a:spcAft>
                        <a:buClr>
                          <a:schemeClr val="dk1"/>
                        </a:buClr>
                        <a:buSzPts val="1400"/>
                        <a:buFont typeface="Arial"/>
                        <a:buChar char="○"/>
                      </a:pPr>
                      <a:r>
                        <a:rPr lang="en-US" sz="1400" b="1" u="none" strike="noStrike" cap="none" dirty="0" smtClean="0"/>
                        <a:t>HIGH IMPACT</a:t>
                      </a:r>
                      <a:r>
                        <a:rPr lang="en-US" sz="1400" b="1" u="none" strike="noStrike" cap="none" baseline="0" dirty="0" smtClean="0"/>
                        <a:t> </a:t>
                      </a:r>
                      <a:r>
                        <a:rPr lang="en-US" sz="1400" b="1" u="none" strike="noStrike" cap="none" dirty="0" smtClean="0"/>
                        <a:t>(change in modality of treatment)</a:t>
                      </a:r>
                    </a:p>
                    <a:p>
                      <a:pPr marL="914400" marR="0" lvl="1" indent="-317500" algn="l" rtl="0">
                        <a:lnSpc>
                          <a:spcPct val="115000"/>
                        </a:lnSpc>
                        <a:spcBef>
                          <a:spcPts val="0"/>
                        </a:spcBef>
                        <a:spcAft>
                          <a:spcPts val="0"/>
                        </a:spcAft>
                        <a:buClr>
                          <a:schemeClr val="dk1"/>
                        </a:buClr>
                        <a:buSzPts val="1400"/>
                        <a:buFont typeface="Arial"/>
                        <a:buChar char="○"/>
                      </a:pPr>
                      <a:r>
                        <a:rPr lang="en-US" sz="1400" b="1" u="none" strike="noStrike" cap="none" dirty="0" smtClean="0"/>
                        <a:t>MEDIUM IMPACT</a:t>
                      </a:r>
                      <a:r>
                        <a:rPr lang="en-US" sz="1400" b="1" u="none" strike="noStrike" cap="none" baseline="0" dirty="0" smtClean="0"/>
                        <a:t> </a:t>
                      </a:r>
                      <a:r>
                        <a:rPr lang="en-US" sz="1400" b="1" u="none" strike="noStrike" cap="none" dirty="0" smtClean="0"/>
                        <a:t>(addition or exclusion of one modality from the treatment plan or change in chemotherapy regimen)</a:t>
                      </a:r>
                      <a:endParaRPr sz="1400" b="1" u="none" strike="noStrike" cap="none" dirty="0" smtClean="0"/>
                    </a:p>
                    <a:p>
                      <a:pPr marL="914400" marR="0" lvl="1" indent="-317500" algn="l" rtl="0">
                        <a:lnSpc>
                          <a:spcPct val="115000"/>
                        </a:lnSpc>
                        <a:spcBef>
                          <a:spcPts val="0"/>
                        </a:spcBef>
                        <a:spcAft>
                          <a:spcPts val="0"/>
                        </a:spcAft>
                        <a:buClr>
                          <a:schemeClr val="dk1"/>
                        </a:buClr>
                        <a:buSzPts val="1400"/>
                        <a:buFont typeface="Arial"/>
                        <a:buChar char="○"/>
                      </a:pPr>
                      <a:r>
                        <a:rPr lang="en-US" sz="1400" b="1" u="none" strike="noStrike" cap="none" dirty="0" smtClean="0"/>
                        <a:t>LOW IMPACT</a:t>
                      </a:r>
                      <a:r>
                        <a:rPr lang="en-US" sz="1400" b="1" u="none" strike="noStrike" cap="none" baseline="0" dirty="0" smtClean="0"/>
                        <a:t> </a:t>
                      </a:r>
                      <a:r>
                        <a:rPr lang="en-US" sz="1400" b="1" u="none" strike="noStrike" cap="none" dirty="0" smtClean="0"/>
                        <a:t>(change in therapy details within the same modality)</a:t>
                      </a:r>
                    </a:p>
                    <a:p>
                      <a:pPr marL="914400" marR="0" lvl="1" indent="-317500" algn="l" rtl="0">
                        <a:lnSpc>
                          <a:spcPct val="115000"/>
                        </a:lnSpc>
                        <a:spcBef>
                          <a:spcPts val="0"/>
                        </a:spcBef>
                        <a:spcAft>
                          <a:spcPts val="0"/>
                        </a:spcAft>
                        <a:buClr>
                          <a:schemeClr val="dk1"/>
                        </a:buClr>
                        <a:buSzPts val="1400"/>
                        <a:buFont typeface="Arial"/>
                        <a:buChar char="○"/>
                      </a:pPr>
                      <a:r>
                        <a:rPr lang="en-US" sz="1400" b="1" u="none" strike="noStrike" cap="none" dirty="0" smtClean="0"/>
                        <a:t>NO IMPACT</a:t>
                      </a: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323F4F"/>
        </a:solidFill>
        <a:effectLst/>
      </p:bgPr>
    </p:bg>
    <p:spTree>
      <p:nvGrpSpPr>
        <p:cNvPr id="1" name="Shape 126"/>
        <p:cNvGrpSpPr/>
        <p:nvPr/>
      </p:nvGrpSpPr>
      <p:grpSpPr>
        <a:xfrm>
          <a:off x="0" y="0"/>
          <a:ext cx="0" cy="0"/>
          <a:chOff x="0" y="0"/>
          <a:chExt cx="0" cy="0"/>
        </a:xfrm>
      </p:grpSpPr>
      <p:graphicFrame>
        <p:nvGraphicFramePr>
          <p:cNvPr id="127" name="Google Shape;127;p7"/>
          <p:cNvGraphicFramePr/>
          <p:nvPr>
            <p:extLst>
              <p:ext uri="{D42A27DB-BD31-4B8C-83A1-F6EECF244321}">
                <p14:modId xmlns:p14="http://schemas.microsoft.com/office/powerpoint/2010/main" val="3234285648"/>
              </p:ext>
            </p:extLst>
          </p:nvPr>
        </p:nvGraphicFramePr>
        <p:xfrm>
          <a:off x="36" y="10064"/>
          <a:ext cx="12263700" cy="6910174"/>
        </p:xfrm>
        <a:graphic>
          <a:graphicData uri="http://schemas.openxmlformats.org/drawingml/2006/table">
            <a:tbl>
              <a:tblPr firstRow="1" bandRow="1">
                <a:noFill/>
                <a:tableStyleId>{ADBC144D-8F7B-48A7-86A1-F2F6177350FD}</a:tableStyleId>
              </a:tblPr>
              <a:tblGrid>
                <a:gridCol w="625300"/>
                <a:gridCol w="2591450"/>
                <a:gridCol w="2821425"/>
                <a:gridCol w="736000"/>
                <a:gridCol w="5489525"/>
              </a:tblGrid>
              <a:tr h="387450">
                <a:tc gridSpan="5">
                  <a:txBody>
                    <a:bodyPr/>
                    <a:lstStyle/>
                    <a:p>
                      <a:pPr marL="0" marR="0" lvl="0" indent="0" algn="ctr" rtl="0">
                        <a:lnSpc>
                          <a:spcPct val="100000"/>
                        </a:lnSpc>
                        <a:spcBef>
                          <a:spcPts val="0"/>
                        </a:spcBef>
                        <a:spcAft>
                          <a:spcPts val="0"/>
                        </a:spcAft>
                        <a:buClr>
                          <a:srgbClr val="000000"/>
                        </a:buClr>
                        <a:buSzPts val="2000"/>
                        <a:buFont typeface="Arial"/>
                        <a:buNone/>
                      </a:pPr>
                      <a:r>
                        <a:rPr lang="en-US" sz="2000" u="none" strike="noStrike" cap="none" dirty="0">
                          <a:solidFill>
                            <a:schemeClr val="dk1"/>
                          </a:solidFill>
                        </a:rPr>
                        <a:t>Study Analysis</a:t>
                      </a:r>
                      <a:endParaRPr sz="2000" u="none" strike="noStrike" cap="none" dirty="0">
                        <a:solidFill>
                          <a:schemeClr val="dk1"/>
                        </a:solidFil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0CECE"/>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98050">
                <a:tc gridSpan="2">
                  <a:txBody>
                    <a:bodyPr/>
                    <a:lstStyle/>
                    <a:p>
                      <a:pPr marL="0" marR="0" lvl="0" indent="0" algn="l" rtl="0">
                        <a:lnSpc>
                          <a:spcPct val="100000"/>
                        </a:lnSpc>
                        <a:spcBef>
                          <a:spcPts val="0"/>
                        </a:spcBef>
                        <a:spcAft>
                          <a:spcPts val="0"/>
                        </a:spcAft>
                        <a:buClr>
                          <a:srgbClr val="000000"/>
                        </a:buClr>
                        <a:buSzPts val="1400"/>
                        <a:buFont typeface="Arial"/>
                        <a:buNone/>
                      </a:pPr>
                      <a:r>
                        <a:rPr lang="en-US" sz="1400" b="1" u="none" strike="noStrike" cap="none"/>
                        <a:t>Study Budget</a:t>
                      </a:r>
                      <a:endParaRPr sz="14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gridSpan="3">
                  <a:txBody>
                    <a:bodyPr/>
                    <a:lstStyle/>
                    <a:p>
                      <a:pPr marL="0" marR="0" lvl="0" indent="0" algn="l" rtl="0">
                        <a:lnSpc>
                          <a:spcPct val="100000"/>
                        </a:lnSpc>
                        <a:spcBef>
                          <a:spcPts val="0"/>
                        </a:spcBef>
                        <a:spcAft>
                          <a:spcPts val="0"/>
                        </a:spcAft>
                        <a:buClr>
                          <a:srgbClr val="000000"/>
                        </a:buClr>
                        <a:buSzPts val="1200"/>
                        <a:buFont typeface="Arial"/>
                        <a:buNone/>
                      </a:pPr>
                      <a:r>
                        <a:rPr lang="en-US" sz="1200" b="1" u="none" strike="noStrike" cap="none"/>
                        <a:t>NA</a:t>
                      </a:r>
                      <a:endParaRPr sz="1200" b="1"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r>
              <a:tr h="1363861">
                <a:tc gridSpan="2">
                  <a:txBody>
                    <a:bodyPr/>
                    <a:lstStyle/>
                    <a:p>
                      <a:pPr marL="0" marR="0" lvl="0" indent="0" algn="l" rtl="0">
                        <a:lnSpc>
                          <a:spcPct val="100000"/>
                        </a:lnSpc>
                        <a:spcBef>
                          <a:spcPts val="0"/>
                        </a:spcBef>
                        <a:spcAft>
                          <a:spcPts val="0"/>
                        </a:spcAft>
                        <a:buClr>
                          <a:srgbClr val="000000"/>
                        </a:buClr>
                        <a:buSzPts val="1400"/>
                        <a:buFont typeface="Arial"/>
                        <a:buNone/>
                      </a:pPr>
                      <a:r>
                        <a:rPr lang="en-US" sz="1400" b="1" u="none" strike="noStrike" cap="none"/>
                        <a:t>Sample Size Justification</a:t>
                      </a:r>
                      <a:endParaRPr sz="14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gridSpan="3">
                  <a:txBody>
                    <a:bodyPr/>
                    <a:lstStyle/>
                    <a:p>
                      <a:pPr marL="0" lvl="0" indent="0" algn="l" rtl="0">
                        <a:lnSpc>
                          <a:spcPct val="115000"/>
                        </a:lnSpc>
                        <a:spcBef>
                          <a:spcPts val="1200"/>
                        </a:spcBef>
                        <a:spcAft>
                          <a:spcPts val="0"/>
                        </a:spcAft>
                        <a:buClr>
                          <a:schemeClr val="dk1"/>
                        </a:buClr>
                        <a:buSzPts val="1100"/>
                        <a:buFont typeface="Arial"/>
                        <a:buNone/>
                      </a:pPr>
                      <a:r>
                        <a:rPr lang="en-US" sz="1100" dirty="0" smtClean="0"/>
                        <a:t>The approved budget for this study is 2,00,000.00 Indian</a:t>
                      </a:r>
                      <a:r>
                        <a:rPr lang="en-US" sz="1100" baseline="0" dirty="0" smtClean="0"/>
                        <a:t> Rupees.</a:t>
                      </a:r>
                    </a:p>
                    <a:p>
                      <a:pPr marL="0" lvl="0" indent="0" algn="l" rtl="0">
                        <a:lnSpc>
                          <a:spcPct val="115000"/>
                        </a:lnSpc>
                        <a:spcBef>
                          <a:spcPts val="1200"/>
                        </a:spcBef>
                        <a:spcAft>
                          <a:spcPts val="0"/>
                        </a:spcAft>
                        <a:buClr>
                          <a:schemeClr val="dk1"/>
                        </a:buClr>
                        <a:buSzPts val="1100"/>
                        <a:buFont typeface="Arial"/>
                        <a:buNone/>
                      </a:pPr>
                      <a:r>
                        <a:rPr lang="en-US" sz="1100" baseline="0" dirty="0" smtClean="0"/>
                        <a:t>Cost of 68Ga radioisotope per patient: 4,000.00 </a:t>
                      </a:r>
                      <a:r>
                        <a:rPr lang="en-US" sz="1100" dirty="0" smtClean="0"/>
                        <a:t>Indian</a:t>
                      </a:r>
                      <a:r>
                        <a:rPr lang="en-US" sz="1100" baseline="0" dirty="0" smtClean="0"/>
                        <a:t> Rupees</a:t>
                      </a:r>
                    </a:p>
                    <a:p>
                      <a:pPr marL="0" marR="0" lvl="0" indent="0" algn="l" defTabSz="914400" rtl="0" eaLnBrk="1" fontAlgn="auto" latinLnBrk="0" hangingPunct="1">
                        <a:lnSpc>
                          <a:spcPct val="115000"/>
                        </a:lnSpc>
                        <a:spcBef>
                          <a:spcPts val="1200"/>
                        </a:spcBef>
                        <a:spcAft>
                          <a:spcPts val="0"/>
                        </a:spcAft>
                        <a:buClr>
                          <a:schemeClr val="dk1"/>
                        </a:buClr>
                        <a:buSzPts val="1100"/>
                        <a:buFont typeface="Arial"/>
                        <a:buNone/>
                        <a:tabLst/>
                        <a:defRPr/>
                      </a:pPr>
                      <a:r>
                        <a:rPr lang="en-US" sz="1100" baseline="0" dirty="0" smtClean="0"/>
                        <a:t>Cost of 68Ga reagent per patient: 5,500.00 </a:t>
                      </a:r>
                      <a:r>
                        <a:rPr lang="en-US" sz="1100" dirty="0" smtClean="0"/>
                        <a:t>Indian</a:t>
                      </a:r>
                      <a:r>
                        <a:rPr lang="en-US" sz="1100" baseline="0" dirty="0" smtClean="0"/>
                        <a:t> Rupees</a:t>
                      </a:r>
                    </a:p>
                    <a:p>
                      <a:pPr marL="0" marR="0" lvl="0" indent="0" algn="l" defTabSz="914400" rtl="0" eaLnBrk="1" fontAlgn="auto" latinLnBrk="0" hangingPunct="1">
                        <a:lnSpc>
                          <a:spcPct val="115000"/>
                        </a:lnSpc>
                        <a:spcBef>
                          <a:spcPts val="1200"/>
                        </a:spcBef>
                        <a:spcAft>
                          <a:spcPts val="0"/>
                        </a:spcAft>
                        <a:buClr>
                          <a:schemeClr val="dk1"/>
                        </a:buClr>
                        <a:buSzPts val="1100"/>
                        <a:buFont typeface="Arial"/>
                        <a:buNone/>
                        <a:tabLst/>
                        <a:defRPr/>
                      </a:pPr>
                      <a:r>
                        <a:rPr lang="en-US" sz="1100" baseline="0" dirty="0" smtClean="0"/>
                        <a:t>Cost of consumables per patient: 500.00 </a:t>
                      </a:r>
                      <a:r>
                        <a:rPr lang="en-US" sz="1100" dirty="0" smtClean="0"/>
                        <a:t>Indian</a:t>
                      </a:r>
                      <a:r>
                        <a:rPr lang="en-US" sz="1100" baseline="0" dirty="0" smtClean="0"/>
                        <a:t> Rupees</a:t>
                      </a:r>
                    </a:p>
                    <a:p>
                      <a:pPr marL="0" marR="0" lvl="0" indent="0" algn="l" defTabSz="914400" rtl="0" eaLnBrk="1" fontAlgn="auto" latinLnBrk="0" hangingPunct="1">
                        <a:lnSpc>
                          <a:spcPct val="115000"/>
                        </a:lnSpc>
                        <a:spcBef>
                          <a:spcPts val="1200"/>
                        </a:spcBef>
                        <a:spcAft>
                          <a:spcPts val="0"/>
                        </a:spcAft>
                        <a:buClr>
                          <a:schemeClr val="dk1"/>
                        </a:buClr>
                        <a:buSzPts val="1100"/>
                        <a:buFont typeface="Arial"/>
                        <a:buNone/>
                        <a:tabLst/>
                        <a:defRPr/>
                      </a:pPr>
                      <a:r>
                        <a:rPr lang="en-US" sz="1100" baseline="0" dirty="0" smtClean="0"/>
                        <a:t>Total cost per patient: 10,000.00 </a:t>
                      </a:r>
                      <a:r>
                        <a:rPr lang="en-US" sz="1100" dirty="0" smtClean="0"/>
                        <a:t>Indian</a:t>
                      </a:r>
                      <a:r>
                        <a:rPr lang="en-US" sz="1100" baseline="0" dirty="0" smtClean="0"/>
                        <a:t> Rupees</a:t>
                      </a:r>
                    </a:p>
                    <a:p>
                      <a:pPr marL="0" marR="0" lvl="0" indent="0" algn="l" defTabSz="914400" rtl="0" eaLnBrk="1" fontAlgn="auto" latinLnBrk="0" hangingPunct="1">
                        <a:lnSpc>
                          <a:spcPct val="115000"/>
                        </a:lnSpc>
                        <a:spcBef>
                          <a:spcPts val="1200"/>
                        </a:spcBef>
                        <a:spcAft>
                          <a:spcPts val="0"/>
                        </a:spcAft>
                        <a:buClr>
                          <a:schemeClr val="dk1"/>
                        </a:buClr>
                        <a:buSzPts val="1100"/>
                        <a:buFont typeface="Arial"/>
                        <a:buNone/>
                        <a:tabLst/>
                        <a:defRPr/>
                      </a:pPr>
                      <a:r>
                        <a:rPr lang="en-US" sz="1100" baseline="0" dirty="0" smtClean="0"/>
                        <a:t>Given the budget 20 patients can be scanned </a:t>
                      </a: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r>
              <a:tr h="952693">
                <a:tc gridSpan="2">
                  <a:txBody>
                    <a:bodyPr/>
                    <a:lstStyle/>
                    <a:p>
                      <a:pPr marL="0" marR="0" lvl="0" indent="0" algn="l" rtl="0">
                        <a:lnSpc>
                          <a:spcPct val="100000"/>
                        </a:lnSpc>
                        <a:spcBef>
                          <a:spcPts val="0"/>
                        </a:spcBef>
                        <a:spcAft>
                          <a:spcPts val="0"/>
                        </a:spcAft>
                        <a:buClr>
                          <a:srgbClr val="000000"/>
                        </a:buClr>
                        <a:buSzPts val="1400"/>
                        <a:buFont typeface="Arial"/>
                        <a:buNone/>
                      </a:pPr>
                      <a:r>
                        <a:rPr lang="en-US" sz="1400" b="1" u="none" strike="noStrike" cap="none"/>
                        <a:t>Statistical Methods applied</a:t>
                      </a:r>
                      <a:endParaRPr sz="14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gridSpan="3">
                  <a:txBody>
                    <a:bodyPr/>
                    <a:lstStyle/>
                    <a:p>
                      <a:pPr marL="0" marR="0" lvl="0" indent="0" algn="l" rtl="0">
                        <a:lnSpc>
                          <a:spcPct val="115000"/>
                        </a:lnSpc>
                        <a:spcBef>
                          <a:spcPts val="0"/>
                        </a:spcBef>
                        <a:spcAft>
                          <a:spcPts val="0"/>
                        </a:spcAft>
                        <a:buClr>
                          <a:schemeClr val="dk1"/>
                        </a:buClr>
                        <a:buSzPts val="1100"/>
                        <a:buFont typeface="Arial"/>
                        <a:buNone/>
                      </a:pPr>
                      <a:r>
                        <a:rPr lang="en-US" sz="1100" u="none" strike="noStrike" cap="none" dirty="0" smtClean="0"/>
                        <a:t>Statistical analysis will be performed using SPSS or equivalent software. Diagnostic performance of FAPI PET-CT and CECT for detection of peritoneal metastases will be assessed using diagnostic laparoscopy and histopathology as the reference standard, with calculation of sensitivity, specificity, PPV, NPV, accuracy, ROC curves, and AUC. PCI scores obtained from FAPI PET-CT, CECT, and diagnostic laparoscopy will be compared using appropriate non-parametric tests. The impact of FAPI PET-CT on treatment planning will be evaluated, and a p-value &lt;0.05 will be considered statistically significant.</a:t>
                      </a:r>
                      <a:endParaRPr sz="1200" b="1" u="none" strike="noStrike" cap="none"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r>
              <a:tr h="298050">
                <a:tc gridSpan="2">
                  <a:txBody>
                    <a:bodyPr/>
                    <a:lstStyle/>
                    <a:p>
                      <a:pPr marL="0" marR="0" lvl="0" indent="0" algn="l" rtl="0">
                        <a:lnSpc>
                          <a:spcPct val="100000"/>
                        </a:lnSpc>
                        <a:spcBef>
                          <a:spcPts val="0"/>
                        </a:spcBef>
                        <a:spcAft>
                          <a:spcPts val="0"/>
                        </a:spcAft>
                        <a:buClr>
                          <a:srgbClr val="000000"/>
                        </a:buClr>
                        <a:buSzPts val="1400"/>
                        <a:buFont typeface="Arial"/>
                        <a:buNone/>
                      </a:pPr>
                      <a:r>
                        <a:rPr lang="en-US" sz="1400" b="1" u="none" strike="noStrike" cap="none"/>
                        <a:t>Interim Analysis</a:t>
                      </a:r>
                      <a:endParaRPr sz="14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gridSpan="3">
                  <a:txBody>
                    <a:bodyPr/>
                    <a:lstStyle/>
                    <a:p>
                      <a:pPr marL="0" marR="0" lvl="0" indent="0" algn="l" rtl="0">
                        <a:lnSpc>
                          <a:spcPct val="100000"/>
                        </a:lnSpc>
                        <a:spcBef>
                          <a:spcPts val="0"/>
                        </a:spcBef>
                        <a:spcAft>
                          <a:spcPts val="0"/>
                        </a:spcAft>
                        <a:buClr>
                          <a:srgbClr val="000000"/>
                        </a:buClr>
                        <a:buSzPts val="1200"/>
                        <a:buFont typeface="Arial"/>
                        <a:buNone/>
                      </a:pPr>
                      <a:r>
                        <a:rPr lang="en-US" sz="1200" u="none" strike="noStrike" cap="none"/>
                        <a:t>NO</a:t>
                      </a:r>
                      <a:endParaRPr sz="12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r>
              <a:tr h="425825">
                <a:tc gridSpan="2">
                  <a:txBody>
                    <a:bodyPr/>
                    <a:lstStyle/>
                    <a:p>
                      <a:pPr marL="0" marR="0" lvl="0" indent="0" algn="l" rtl="0">
                        <a:lnSpc>
                          <a:spcPct val="100000"/>
                        </a:lnSpc>
                        <a:spcBef>
                          <a:spcPts val="0"/>
                        </a:spcBef>
                        <a:spcAft>
                          <a:spcPts val="0"/>
                        </a:spcAft>
                        <a:buClr>
                          <a:srgbClr val="000000"/>
                        </a:buClr>
                        <a:buSzPts val="1400"/>
                        <a:buFont typeface="Arial"/>
                        <a:buNone/>
                      </a:pPr>
                      <a:r>
                        <a:rPr lang="en-US" sz="1400" b="1" u="none" strike="noStrike" cap="none"/>
                        <a:t>Stopping rules</a:t>
                      </a:r>
                      <a:endParaRPr sz="14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gridSpan="3">
                  <a:txBody>
                    <a:bodyPr/>
                    <a:lstStyle/>
                    <a:p>
                      <a:pPr marL="0" marR="0" lvl="0" indent="0" algn="l" rtl="0">
                        <a:lnSpc>
                          <a:spcPct val="115000"/>
                        </a:lnSpc>
                        <a:spcBef>
                          <a:spcPts val="0"/>
                        </a:spcBef>
                        <a:spcAft>
                          <a:spcPts val="0"/>
                        </a:spcAft>
                        <a:buClr>
                          <a:schemeClr val="dk1"/>
                        </a:buClr>
                        <a:buSzPts val="1100"/>
                        <a:buFont typeface="Arial"/>
                        <a:buNone/>
                      </a:pPr>
                      <a:r>
                        <a:rPr lang="en-US" sz="1050" b="0" u="none" strike="noStrike" cap="none" dirty="0" smtClean="0">
                          <a:solidFill>
                            <a:srgbClr val="0E0E0E"/>
                          </a:solidFill>
                        </a:rPr>
                        <a:t>NA</a:t>
                      </a:r>
                      <a:endParaRPr sz="1200" b="0" u="none" strike="noStrike" cap="none"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r>
              <a:tr h="298050">
                <a:tc gridSpan="2">
                  <a:txBody>
                    <a:bodyPr/>
                    <a:lstStyle/>
                    <a:p>
                      <a:pPr marL="0" marR="0" lvl="0" indent="0" algn="l" rtl="0">
                        <a:lnSpc>
                          <a:spcPct val="100000"/>
                        </a:lnSpc>
                        <a:spcBef>
                          <a:spcPts val="0"/>
                        </a:spcBef>
                        <a:spcAft>
                          <a:spcPts val="0"/>
                        </a:spcAft>
                        <a:buClr>
                          <a:srgbClr val="000000"/>
                        </a:buClr>
                        <a:buSzPts val="1400"/>
                        <a:buFont typeface="Arial"/>
                        <a:buNone/>
                      </a:pPr>
                      <a:r>
                        <a:rPr lang="en-US" sz="1400" b="1" u="none" strike="noStrike" cap="none"/>
                        <a:t>CTRI Registration </a:t>
                      </a:r>
                      <a:endParaRPr sz="14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gridSpan="3">
                  <a:txBody>
                    <a:bodyPr/>
                    <a:lstStyle/>
                    <a:p>
                      <a:pPr marL="0" marR="0" lvl="0" indent="0" algn="l" rtl="0">
                        <a:lnSpc>
                          <a:spcPct val="100000"/>
                        </a:lnSpc>
                        <a:spcBef>
                          <a:spcPts val="0"/>
                        </a:spcBef>
                        <a:spcAft>
                          <a:spcPts val="0"/>
                        </a:spcAft>
                        <a:buClr>
                          <a:srgbClr val="000000"/>
                        </a:buClr>
                        <a:buSzPts val="1200"/>
                        <a:buFont typeface="Arial"/>
                        <a:buNone/>
                      </a:pPr>
                      <a:r>
                        <a:rPr lang="en-US" sz="1200" u="none" strike="noStrike" cap="none" dirty="0"/>
                        <a:t>NA</a:t>
                      </a:r>
                      <a:endParaRPr sz="1200" u="none" strike="noStrike" cap="none"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r>
              <a:tr h="679550">
                <a:tc gridSpan="2">
                  <a:txBody>
                    <a:bodyPr/>
                    <a:lstStyle/>
                    <a:p>
                      <a:pPr marL="0" marR="0" lvl="0" indent="0" algn="l" rtl="0">
                        <a:lnSpc>
                          <a:spcPct val="100000"/>
                        </a:lnSpc>
                        <a:spcBef>
                          <a:spcPts val="0"/>
                        </a:spcBef>
                        <a:spcAft>
                          <a:spcPts val="0"/>
                        </a:spcAft>
                        <a:buClr>
                          <a:srgbClr val="000000"/>
                        </a:buClr>
                        <a:buSzPts val="1400"/>
                        <a:buFont typeface="Arial"/>
                        <a:buNone/>
                      </a:pPr>
                      <a:r>
                        <a:rPr lang="en-US" sz="1400" b="1" u="none" strike="noStrike" cap="none"/>
                        <a:t>Data Safety Monitoring</a:t>
                      </a:r>
                      <a:endParaRPr sz="14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gridSpan="3">
                  <a:txBody>
                    <a:bodyPr/>
                    <a:lstStyle/>
                    <a:p>
                      <a:pPr marL="0" marR="0" lvl="0" indent="0" algn="l" rtl="0">
                        <a:lnSpc>
                          <a:spcPct val="115000"/>
                        </a:lnSpc>
                        <a:spcBef>
                          <a:spcPts val="0"/>
                        </a:spcBef>
                        <a:spcAft>
                          <a:spcPts val="0"/>
                        </a:spcAft>
                        <a:buClr>
                          <a:schemeClr val="dk1"/>
                        </a:buClr>
                        <a:buSzPts val="1100"/>
                        <a:buFont typeface="Arial"/>
                        <a:buNone/>
                      </a:pPr>
                      <a:r>
                        <a:rPr lang="en-US" sz="1200" u="none" strike="noStrike" cap="none"/>
                        <a:t>Clinical, imaging, and outcome data will be anonymized, securely stored in password protected databases using institute computers, and analyzed using appropriate statistical methods, ensuring confidentiality and compliance with institutional policies and ethical standards throughout. Only the investigators will have access to it.</a:t>
                      </a:r>
                      <a:endParaRPr sz="12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r>
              <a:tr h="327850">
                <a:tc gridSpan="5">
                  <a:txBody>
                    <a:bodyPr/>
                    <a:lstStyle/>
                    <a:p>
                      <a:pPr marL="0" marR="0" lvl="0" indent="0" algn="ctr" rtl="0">
                        <a:lnSpc>
                          <a:spcPct val="100000"/>
                        </a:lnSpc>
                        <a:spcBef>
                          <a:spcPts val="0"/>
                        </a:spcBef>
                        <a:spcAft>
                          <a:spcPts val="0"/>
                        </a:spcAft>
                        <a:buClr>
                          <a:srgbClr val="000000"/>
                        </a:buClr>
                        <a:buSzPts val="1600"/>
                        <a:buFont typeface="Arial"/>
                        <a:buNone/>
                      </a:pPr>
                      <a:r>
                        <a:rPr lang="en-US" sz="1600" b="1" u="none" strike="noStrike" cap="none"/>
                        <a:t>*</a:t>
                      </a:r>
                      <a:r>
                        <a:rPr lang="en-US" sz="1400" b="1" u="none" strike="noStrike" cap="none">
                          <a:latin typeface="Arial"/>
                          <a:ea typeface="Arial"/>
                          <a:cs typeface="Arial"/>
                          <a:sym typeface="Arial"/>
                        </a:rPr>
                        <a:t>Whether the study drug(s) be provided free by the sponsor for the patients who are responding, once the study/recruitment is over?</a:t>
                      </a:r>
                      <a:endParaRPr sz="14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98050">
                <a:tc>
                  <a:txBody>
                    <a:bodyPr/>
                    <a:lstStyle/>
                    <a:p>
                      <a:pPr marL="0" marR="0" lvl="0" indent="0" algn="l" rtl="0">
                        <a:lnSpc>
                          <a:spcPct val="100000"/>
                        </a:lnSpc>
                        <a:spcBef>
                          <a:spcPts val="0"/>
                        </a:spcBef>
                        <a:spcAft>
                          <a:spcPts val="0"/>
                        </a:spcAft>
                        <a:buClr>
                          <a:srgbClr val="000000"/>
                        </a:buClr>
                        <a:buSzPts val="1400"/>
                        <a:buFont typeface="Arial"/>
                        <a:buNone/>
                      </a:pPr>
                      <a:endParaRPr sz="1400" b="1" u="none" strike="noStrike" cap="none"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gridSpan="2">
                  <a:txBody>
                    <a:bodyPr/>
                    <a:lstStyle/>
                    <a:p>
                      <a:pPr marL="0" marR="0" lvl="0" indent="0" algn="l" rtl="0">
                        <a:lnSpc>
                          <a:spcPct val="100000"/>
                        </a:lnSpc>
                        <a:spcBef>
                          <a:spcPts val="0"/>
                        </a:spcBef>
                        <a:spcAft>
                          <a:spcPts val="0"/>
                        </a:spcAft>
                        <a:buClr>
                          <a:srgbClr val="000000"/>
                        </a:buClr>
                        <a:buSzPts val="1400"/>
                        <a:buFont typeface="Arial"/>
                        <a:buNone/>
                      </a:pPr>
                      <a:r>
                        <a:rPr lang="en-US" sz="1400" b="1" u="none" strike="noStrike" cap="none"/>
                        <a:t>Yes</a:t>
                      </a:r>
                      <a:endParaRPr sz="14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a:txBody>
                    <a:bodyPr/>
                    <a:lstStyle/>
                    <a:p>
                      <a:pPr marL="0" marR="0" lvl="0" indent="0" algn="ctr" defTabSz="914400" rtl="0" eaLnBrk="1" fontAlgn="auto" latinLnBrk="0" hangingPunct="1">
                        <a:lnSpc>
                          <a:spcPct val="100000"/>
                        </a:lnSpc>
                        <a:spcBef>
                          <a:spcPts val="0"/>
                        </a:spcBef>
                        <a:spcAft>
                          <a:spcPts val="0"/>
                        </a:spcAft>
                        <a:buClr>
                          <a:schemeClr val="dk1"/>
                        </a:buClr>
                        <a:buSzPts val="1400"/>
                        <a:buFont typeface="Arial"/>
                        <a:buNone/>
                        <a:tabLst/>
                        <a:defRPr/>
                      </a:pPr>
                      <a:r>
                        <a:rPr lang="en-US" sz="1400" u="none" strike="noStrike" cap="none" dirty="0" smtClean="0"/>
                        <a:t>✔</a:t>
                      </a:r>
                      <a:endParaRPr lang="en-US" sz="1400" b="1" u="none" strike="noStrike" cap="none" dirty="0" smtClean="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1" u="none" strike="noStrike" cap="none"/>
                        <a:t>No</a:t>
                      </a:r>
                      <a:endParaRPr sz="14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r>
              <a:tr h="298050">
                <a:tc gridSpan="3">
                  <a:txBody>
                    <a:bodyPr/>
                    <a:lstStyle/>
                    <a:p>
                      <a:pPr marL="0" marR="0" lvl="0" indent="0" algn="ctr" rtl="0">
                        <a:lnSpc>
                          <a:spcPct val="100000"/>
                        </a:lnSpc>
                        <a:spcBef>
                          <a:spcPts val="0"/>
                        </a:spcBef>
                        <a:spcAft>
                          <a:spcPts val="0"/>
                        </a:spcAft>
                        <a:buClr>
                          <a:srgbClr val="000000"/>
                        </a:buClr>
                        <a:buSzPts val="1400"/>
                        <a:buFont typeface="Arial"/>
                        <a:buNone/>
                      </a:pPr>
                      <a:r>
                        <a:rPr lang="en-US" sz="1400" b="1" i="1" u="none" strike="noStrike" cap="none"/>
                        <a:t>How long</a:t>
                      </a:r>
                      <a:endParaRPr sz="1400" b="1" i="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c gridSpan="2">
                  <a:txBody>
                    <a:bodyPr/>
                    <a:lstStyle/>
                    <a:p>
                      <a:pPr marL="0" marR="0" lvl="0" indent="0" algn="ctr" rtl="0">
                        <a:lnSpc>
                          <a:spcPct val="100000"/>
                        </a:lnSpc>
                        <a:spcBef>
                          <a:spcPts val="0"/>
                        </a:spcBef>
                        <a:spcAft>
                          <a:spcPts val="0"/>
                        </a:spcAft>
                        <a:buClr>
                          <a:srgbClr val="000000"/>
                        </a:buClr>
                        <a:buSzPts val="1400"/>
                        <a:buFont typeface="Arial"/>
                        <a:buNone/>
                      </a:pPr>
                      <a:r>
                        <a:rPr lang="en-US" sz="1400" b="1" i="1" u="none" strike="noStrike" cap="none"/>
                        <a:t>Why Not</a:t>
                      </a:r>
                      <a:endParaRPr sz="1400" b="1" i="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r>
              <a:tr h="391850">
                <a:tc gridSpan="3">
                  <a:txBody>
                    <a:bodyPr/>
                    <a:lstStyle/>
                    <a:p>
                      <a:pPr marL="0" marR="0" lvl="0" indent="0" algn="l" rtl="0">
                        <a:lnSpc>
                          <a:spcPct val="100000"/>
                        </a:lnSpc>
                        <a:spcBef>
                          <a:spcPts val="0"/>
                        </a:spcBef>
                        <a:spcAft>
                          <a:spcPts val="0"/>
                        </a:spcAft>
                        <a:buClr>
                          <a:srgbClr val="000000"/>
                        </a:buClr>
                        <a:buSzPts val="1200"/>
                        <a:buFont typeface="Arial"/>
                        <a:buNone/>
                      </a:pPr>
                      <a:endParaRPr sz="1200" b="1" u="none" strike="noStrike" cap="none"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1200"/>
                        <a:buFont typeface="Arial"/>
                        <a:buNone/>
                      </a:pPr>
                      <a:r>
                        <a:rPr lang="en-US" sz="1200" u="none" strike="noStrike" cap="none" dirty="0" smtClean="0"/>
                        <a:t>The study</a:t>
                      </a:r>
                      <a:r>
                        <a:rPr lang="en-US" sz="1200" u="none" strike="noStrike" cap="none" baseline="0" dirty="0" smtClean="0"/>
                        <a:t> is aimed at improving diagnostic imaging criteria which will lead to change in further line of management. 68Ga-FAPI PET-CT will be done free of cost.</a:t>
                      </a:r>
                      <a:endParaRPr sz="1200" u="none" strike="noStrike" cap="none"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r>
            </a:tbl>
          </a:graphicData>
        </a:graphic>
      </p:graphicFrame>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3241</TotalTime>
  <Words>1037</Words>
  <Application>Microsoft Office PowerPoint</Application>
  <PresentationFormat>Custom</PresentationFormat>
  <Paragraphs>131</Paragraphs>
  <Slides>7</Slides>
  <Notes>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Arial</vt:lpstr>
      <vt:lpstr>Montserrat Medium</vt:lpstr>
      <vt:lpstr>Times New Roman</vt:lpstr>
      <vt:lpstr>Calibri</vt:lpstr>
      <vt:lpstr>Arial Narrow</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Shrey Aryan</dc:creator>
  <cp:lastModifiedBy>Administrator</cp:lastModifiedBy>
  <cp:revision>19</cp:revision>
  <dcterms:modified xsi:type="dcterms:W3CDTF">2026-06-09T03:36:42Z</dcterms:modified>
</cp:coreProperties>
</file>